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47E"/>
    <a:srgbClr val="38B6AB"/>
    <a:srgbClr val="00A438"/>
    <a:srgbClr val="B0CB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190"/>
    <p:restoredTop sz="94637"/>
  </p:normalViewPr>
  <p:slideViewPr>
    <p:cSldViewPr snapToGrid="0" snapToObjects="1">
      <p:cViewPr varScale="1">
        <p:scale>
          <a:sx n="51" d="100"/>
          <a:sy n="51" d="100"/>
        </p:scale>
        <p:origin x="22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786899-2B6C-47D6-BE7C-0307DBF7A7DE}" type="datetimeFigureOut">
              <a:rPr lang="en-GB" smtClean="0"/>
              <a:t>13/04/2021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6A64C4-ADF5-481A-9DB6-C1B96290AC3A}" type="slidenum">
              <a:rPr lang="en-GB" smtClean="0"/>
              <a:t>‹#›</a:t>
            </a:fld>
            <a:endParaRPr lang="en-GB"/>
          </a:p>
        </p:txBody>
      </p:sp>
    </p:spTree>
    <p:extLst>
      <p:ext uri="{BB962C8B-B14F-4D97-AF65-F5344CB8AC3E}">
        <p14:creationId xmlns:p14="http://schemas.microsoft.com/office/powerpoint/2010/main" val="353883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A6A64C4-ADF5-481A-9DB6-C1B96290AC3A}" type="slidenum">
              <a:rPr lang="en-GB" smtClean="0"/>
              <a:t>1</a:t>
            </a:fld>
            <a:endParaRPr lang="en-GB"/>
          </a:p>
        </p:txBody>
      </p:sp>
    </p:spTree>
    <p:extLst>
      <p:ext uri="{BB962C8B-B14F-4D97-AF65-F5344CB8AC3E}">
        <p14:creationId xmlns:p14="http://schemas.microsoft.com/office/powerpoint/2010/main" val="175046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C8991-8B9C-4B48-BC07-A4508E3CF0E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9C424E2-C84D-3C4A-A781-E6B7559749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B67E7FE-288B-5C48-86CF-322D6B7EA5EA}"/>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5" name="Footer Placeholder 4">
            <a:extLst>
              <a:ext uri="{FF2B5EF4-FFF2-40B4-BE49-F238E27FC236}">
                <a16:creationId xmlns:a16="http://schemas.microsoft.com/office/drawing/2014/main" id="{F1808974-0CA2-AC4C-8D8C-A81FAAF641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64332E-3F33-0843-9E8E-E172B9ABA42A}"/>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279187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A8C5B-E337-A04A-9913-35F5B0F3286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0E220E0-11B3-5F4D-997D-872E18D6589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65DECC5-A53E-F843-9D41-8E88DE1751E0}"/>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5" name="Footer Placeholder 4">
            <a:extLst>
              <a:ext uri="{FF2B5EF4-FFF2-40B4-BE49-F238E27FC236}">
                <a16:creationId xmlns:a16="http://schemas.microsoft.com/office/drawing/2014/main" id="{8B9AA1B7-8C66-CE45-AB23-199FDFF024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874DB8-C9A3-8547-A50D-B3883CCE97C9}"/>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1784557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BDA6E7-33B4-D64F-B4EB-329C87C96DA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6178BB1-16E4-534E-96D7-D8FC3EA9505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18573F9-27BC-6749-B883-1307CBC6ACFD}"/>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5" name="Footer Placeholder 4">
            <a:extLst>
              <a:ext uri="{FF2B5EF4-FFF2-40B4-BE49-F238E27FC236}">
                <a16:creationId xmlns:a16="http://schemas.microsoft.com/office/drawing/2014/main" id="{DA965870-39F6-E24A-AFB8-6F563A15B4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9A4CFB-372C-DA4F-AB72-DD216B5116A8}"/>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983731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E0C2-EE5D-BB46-B9CC-E9B733EA896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553638F-5B3C-AF40-8EE1-6A609216D05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7A6AC57-8D5E-AC48-B8E1-493968D5C8D0}"/>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5" name="Footer Placeholder 4">
            <a:extLst>
              <a:ext uri="{FF2B5EF4-FFF2-40B4-BE49-F238E27FC236}">
                <a16:creationId xmlns:a16="http://schemas.microsoft.com/office/drawing/2014/main" id="{A01110BB-BD70-5E42-BFB1-82EB7FCED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C2ABCB-F3B5-AC4B-BB37-4D1CD13C7BED}"/>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17589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AC7A5-0E99-0344-88E0-F9B9C6AC2FF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81FFF50-25C8-AB44-A96F-4A5D6C5F0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E2F9D67-0922-A040-867B-11AC0D43F227}"/>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5" name="Footer Placeholder 4">
            <a:extLst>
              <a:ext uri="{FF2B5EF4-FFF2-40B4-BE49-F238E27FC236}">
                <a16:creationId xmlns:a16="http://schemas.microsoft.com/office/drawing/2014/main" id="{8BCA0138-43BD-1C4A-808B-50425BC9D4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F5BA68-EC96-BB42-B1F2-CC0F77377AA6}"/>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230437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2041-62D5-E24C-872A-B9F7BAA17B0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45FDDC4-5E01-894C-96D7-7F4A0F00E4C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0E3A022-B957-ED41-B27F-70CEBE0D2EA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9D63D81-BE10-344F-AC78-3CFB132153A6}"/>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6" name="Footer Placeholder 5">
            <a:extLst>
              <a:ext uri="{FF2B5EF4-FFF2-40B4-BE49-F238E27FC236}">
                <a16:creationId xmlns:a16="http://schemas.microsoft.com/office/drawing/2014/main" id="{99028048-0FE8-B14B-9B32-C04519829D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BED29-692A-FA4E-869A-AF098DBEE40C}"/>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208688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A506-76A6-7846-A16E-521AFF06396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64CA3C8-CEB5-DF42-B5AC-23731AB6AA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CC0ECEF-FC6A-014F-A5E8-7E2555C987D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D9B1583-3AE0-5B4F-98D0-21831DB5F6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483A0F3-5D46-E245-A5C6-DDC3AA444EB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BE5FF44-E4C2-EA47-85DB-9D10EB28CD26}"/>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8" name="Footer Placeholder 7">
            <a:extLst>
              <a:ext uri="{FF2B5EF4-FFF2-40B4-BE49-F238E27FC236}">
                <a16:creationId xmlns:a16="http://schemas.microsoft.com/office/drawing/2014/main" id="{989007A7-EF2D-EB4E-BD01-6C86881AFE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0F920F-1D4D-5642-9239-D41181EC99BE}"/>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23589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824B0-F895-6846-9C44-F3B489D1E69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B855A5A-6487-954D-988F-A02898D3F421}"/>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4" name="Footer Placeholder 3">
            <a:extLst>
              <a:ext uri="{FF2B5EF4-FFF2-40B4-BE49-F238E27FC236}">
                <a16:creationId xmlns:a16="http://schemas.microsoft.com/office/drawing/2014/main" id="{E309B18E-CEF1-3E49-B4BC-90E99D5E2C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E3EDC4-884B-6E4D-9DC7-5E9961621A09}"/>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70077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590FFE-052F-4F4B-96C8-438336252203}"/>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3" name="Footer Placeholder 2">
            <a:extLst>
              <a:ext uri="{FF2B5EF4-FFF2-40B4-BE49-F238E27FC236}">
                <a16:creationId xmlns:a16="http://schemas.microsoft.com/office/drawing/2014/main" id="{EB667218-6E0F-AD44-9EF9-6A30AD7217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4B9AA9-1C93-154B-84A9-55DA1A3E7020}"/>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3813071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679FE-A147-3445-8866-120837B816C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EE14ABC-99E7-BA41-BCD2-752B01D54B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5973450-57B7-1043-BCB4-AF04F1A797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9A74190-89AE-D744-A349-BD63FAC81AFC}"/>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6" name="Footer Placeholder 5">
            <a:extLst>
              <a:ext uri="{FF2B5EF4-FFF2-40B4-BE49-F238E27FC236}">
                <a16:creationId xmlns:a16="http://schemas.microsoft.com/office/drawing/2014/main" id="{A31F9034-773A-284F-AD93-D9D2591C01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737EBC-E413-474D-A315-F7ACF2D5B515}"/>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1465588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61C5C-ECAC-F94D-8B2E-7B95FEE49B7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2C037C2-8CC0-AE4C-973A-50604ACD47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ADD4D8-0E85-4F41-8807-D9A4C4EFB3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88AE5-CA3D-B343-9D10-F2E2B9E36592}"/>
              </a:ext>
            </a:extLst>
          </p:cNvPr>
          <p:cNvSpPr>
            <a:spLocks noGrp="1"/>
          </p:cNvSpPr>
          <p:nvPr>
            <p:ph type="dt" sz="half" idx="10"/>
          </p:nvPr>
        </p:nvSpPr>
        <p:spPr/>
        <p:txBody>
          <a:bodyPr/>
          <a:lstStyle/>
          <a:p>
            <a:fld id="{78ABF968-DA95-F04B-8376-A59933E3B5D5}" type="datetimeFigureOut">
              <a:rPr lang="en-US" smtClean="0"/>
              <a:t>4/13/2021</a:t>
            </a:fld>
            <a:endParaRPr lang="en-US"/>
          </a:p>
        </p:txBody>
      </p:sp>
      <p:sp>
        <p:nvSpPr>
          <p:cNvPr id="6" name="Footer Placeholder 5">
            <a:extLst>
              <a:ext uri="{FF2B5EF4-FFF2-40B4-BE49-F238E27FC236}">
                <a16:creationId xmlns:a16="http://schemas.microsoft.com/office/drawing/2014/main" id="{7209B201-039A-D84F-875C-66877CF78B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7D0352-FA9B-7947-9253-F467614D2885}"/>
              </a:ext>
            </a:extLst>
          </p:cNvPr>
          <p:cNvSpPr>
            <a:spLocks noGrp="1"/>
          </p:cNvSpPr>
          <p:nvPr>
            <p:ph type="sldNum" sz="quarter" idx="12"/>
          </p:nvPr>
        </p:nvSpPr>
        <p:spPr/>
        <p:txBody>
          <a:bodyPr/>
          <a:lstStyle/>
          <a:p>
            <a:fld id="{1247C1D1-735C-2E4C-A84E-F517C6561FB3}" type="slidenum">
              <a:rPr lang="en-US" smtClean="0"/>
              <a:t>‹#›</a:t>
            </a:fld>
            <a:endParaRPr lang="en-US"/>
          </a:p>
        </p:txBody>
      </p:sp>
    </p:spTree>
    <p:extLst>
      <p:ext uri="{BB962C8B-B14F-4D97-AF65-F5344CB8AC3E}">
        <p14:creationId xmlns:p14="http://schemas.microsoft.com/office/powerpoint/2010/main" val="576357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158EB5-BEC4-824C-8B68-1338EC257D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77B4863-3C3C-8742-9DD8-502F4BF6EF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05DD641-9214-3D49-9A81-EE4C0FB69A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ABF968-DA95-F04B-8376-A59933E3B5D5}" type="datetimeFigureOut">
              <a:rPr lang="en-US" smtClean="0"/>
              <a:t>4/13/2021</a:t>
            </a:fld>
            <a:endParaRPr lang="en-US"/>
          </a:p>
        </p:txBody>
      </p:sp>
      <p:sp>
        <p:nvSpPr>
          <p:cNvPr id="5" name="Footer Placeholder 4">
            <a:extLst>
              <a:ext uri="{FF2B5EF4-FFF2-40B4-BE49-F238E27FC236}">
                <a16:creationId xmlns:a16="http://schemas.microsoft.com/office/drawing/2014/main" id="{0FD4836F-2F23-744D-B731-EB0B6D48E9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930BA4-DC75-0146-ADEC-419E093872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7C1D1-735C-2E4C-A84E-F517C6561FB3}" type="slidenum">
              <a:rPr lang="en-US" smtClean="0"/>
              <a:t>‹#›</a:t>
            </a:fld>
            <a:endParaRPr lang="en-US"/>
          </a:p>
        </p:txBody>
      </p:sp>
    </p:spTree>
    <p:extLst>
      <p:ext uri="{BB962C8B-B14F-4D97-AF65-F5344CB8AC3E}">
        <p14:creationId xmlns:p14="http://schemas.microsoft.com/office/powerpoint/2010/main" val="1495636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becki@shapingourlives.org.uk"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36B0997-F9B5-6A4E-BE04-35F4589543CE}"/>
              </a:ext>
            </a:extLst>
          </p:cNvPr>
          <p:cNvSpPr/>
          <p:nvPr/>
        </p:nvSpPr>
        <p:spPr>
          <a:xfrm>
            <a:off x="-3" y="2277175"/>
            <a:ext cx="12191999" cy="1969770"/>
          </a:xfrm>
          <a:prstGeom prst="rect">
            <a:avLst/>
          </a:prstGeom>
        </p:spPr>
        <p:txBody>
          <a:bodyPr wrap="square">
            <a:spAutoFit/>
          </a:bodyPr>
          <a:lstStyle/>
          <a:p>
            <a:pPr algn="ctr"/>
            <a:r>
              <a:rPr lang="en-GB" sz="4800" b="1" dirty="0">
                <a:solidFill>
                  <a:srgbClr val="00847E"/>
                </a:solidFill>
                <a:latin typeface="Verdana" panose="020B0604030504040204" pitchFamily="34" charset="0"/>
                <a:ea typeface="Verdana" panose="020B0604030504040204" pitchFamily="34" charset="0"/>
                <a:cs typeface="Verdana" panose="020B0604030504040204" pitchFamily="34" charset="0"/>
              </a:rPr>
              <a:t>Inclusive Involvement Matters</a:t>
            </a:r>
          </a:p>
          <a:p>
            <a:pPr algn="ctr"/>
            <a:r>
              <a:rPr lang="en-GB" sz="2800" dirty="0">
                <a:solidFill>
                  <a:srgbClr val="000000"/>
                </a:solidFill>
                <a:latin typeface="Verdana" panose="020B0604030504040204" pitchFamily="34" charset="0"/>
                <a:ea typeface="Verdana" panose="020B0604030504040204" pitchFamily="34" charset="0"/>
                <a:cs typeface="Verdana" panose="020B0604030504040204" pitchFamily="34" charset="0"/>
              </a:rPr>
              <a:t>- Enablers and barriers to effective involvement in </a:t>
            </a:r>
          </a:p>
          <a:p>
            <a:pPr algn="ctr"/>
            <a:r>
              <a:rPr lang="en-GB" sz="2800" dirty="0">
                <a:solidFill>
                  <a:srgbClr val="000000"/>
                </a:solidFill>
                <a:latin typeface="Verdana" panose="020B0604030504040204" pitchFamily="34" charset="0"/>
                <a:ea typeface="Verdana" panose="020B0604030504040204" pitchFamily="34" charset="0"/>
                <a:cs typeface="Verdana" panose="020B0604030504040204" pitchFamily="34" charset="0"/>
              </a:rPr>
              <a:t>social work research  </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r>
              <a:rPr lang="en-GB" dirty="0">
                <a:solidFill>
                  <a:srgbClr val="000000"/>
                </a:solidFill>
                <a:latin typeface="Verdana" panose="020B0604030504040204" pitchFamily="34" charset="0"/>
                <a:ea typeface="Verdana" panose="020B0604030504040204" pitchFamily="34" charset="0"/>
                <a:cs typeface="Verdana" panose="020B0604030504040204" pitchFamily="34" charset="0"/>
              </a:rPr>
              <a:t> </a:t>
            </a:r>
            <a:endParaRPr lang="en-GB" sz="16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 name="TextBox 5">
            <a:extLst>
              <a:ext uri="{FF2B5EF4-FFF2-40B4-BE49-F238E27FC236}">
                <a16:creationId xmlns:a16="http://schemas.microsoft.com/office/drawing/2014/main" id="{894D2ADF-D644-A74E-B249-EDC89203A58A}"/>
              </a:ext>
            </a:extLst>
          </p:cNvPr>
          <p:cNvSpPr txBox="1"/>
          <p:nvPr/>
        </p:nvSpPr>
        <p:spPr>
          <a:xfrm>
            <a:off x="-2" y="1076846"/>
            <a:ext cx="12191999" cy="1200329"/>
          </a:xfrm>
          <a:prstGeom prst="rect">
            <a:avLst/>
          </a:prstGeom>
          <a:noFill/>
          <a:extLst>
            <a:ext uri="{909E8E84-426E-40DD-AFC4-6F175D3DCCD1}">
              <a14:hiddenFill xmlns:a14="http://schemas.microsoft.com/office/drawing/2010/main">
                <a:solidFill>
                  <a:srgbClr val="FFFFFF"/>
                </a:solidFill>
              </a14:hiddenFill>
            </a:ext>
          </a:extLst>
        </p:spPr>
        <p:txBody>
          <a:bodyPr wrap="square" rtlCol="0">
            <a:spAutoFit/>
          </a:bodyPr>
          <a:lstStyle/>
          <a:p>
            <a:pPr algn="ctr"/>
            <a:r>
              <a:rPr lang="en-GB" sz="5400" b="1" dirty="0">
                <a:latin typeface="Verdana" panose="020B0604030504040204" pitchFamily="34" charset="0"/>
                <a:ea typeface="Calibri" panose="020F0502020204030204" pitchFamily="34" charset="0"/>
                <a:cs typeface="Times New Roman" panose="02020603050405020304" pitchFamily="18" charset="0"/>
              </a:rPr>
              <a:t>Shaping Our Lives</a:t>
            </a:r>
          </a:p>
          <a:p>
            <a:pPr algn="ctr"/>
            <a:endParaRPr lang="en-US" dirty="0"/>
          </a:p>
        </p:txBody>
      </p:sp>
      <p:sp>
        <p:nvSpPr>
          <p:cNvPr id="7" name="TextBox 6">
            <a:extLst>
              <a:ext uri="{FF2B5EF4-FFF2-40B4-BE49-F238E27FC236}">
                <a16:creationId xmlns:a16="http://schemas.microsoft.com/office/drawing/2014/main" id="{3B55F1E9-4FE8-2E43-B7EA-95004EC678BB}"/>
              </a:ext>
            </a:extLst>
          </p:cNvPr>
          <p:cNvSpPr txBox="1"/>
          <p:nvPr/>
        </p:nvSpPr>
        <p:spPr>
          <a:xfrm>
            <a:off x="-4" y="5042490"/>
            <a:ext cx="12192000" cy="1477328"/>
          </a:xfrm>
          <a:prstGeom prst="rect">
            <a:avLst/>
          </a:prstGeom>
          <a:noFill/>
        </p:spPr>
        <p:txBody>
          <a:bodyPr wrap="square" rtlCol="0">
            <a:spAutoFit/>
          </a:bodyPr>
          <a:lstStyle/>
          <a:p>
            <a:pPr algn="ctr"/>
            <a:r>
              <a:rPr lang="en-GB" sz="4000" dirty="0">
                <a:solidFill>
                  <a:srgbClr val="000000"/>
                </a:solidFill>
                <a:latin typeface="Verdana" panose="020B0604030504040204" pitchFamily="34" charset="0"/>
                <a:ea typeface="Verdana" panose="020B0604030504040204" pitchFamily="34" charset="0"/>
                <a:cs typeface="Verdana" panose="020B0604030504040204" pitchFamily="34" charset="0"/>
              </a:rPr>
              <a:t>Becki </a:t>
            </a:r>
            <a:r>
              <a:rPr lang="en-GB" sz="4000" dirty="0" err="1">
                <a:solidFill>
                  <a:srgbClr val="000000"/>
                </a:solidFill>
                <a:latin typeface="Verdana" panose="020B0604030504040204" pitchFamily="34" charset="0"/>
                <a:ea typeface="Verdana" panose="020B0604030504040204" pitchFamily="34" charset="0"/>
                <a:cs typeface="Verdana" panose="020B0604030504040204" pitchFamily="34" charset="0"/>
              </a:rPr>
              <a:t>Meakin</a:t>
            </a:r>
            <a:endParaRPr lang="en-GB" sz="4000" dirty="0">
              <a:latin typeface="Verdana" panose="020B0604030504040204" pitchFamily="34" charset="0"/>
              <a:ea typeface="Verdana" panose="020B0604030504040204" pitchFamily="34" charset="0"/>
              <a:cs typeface="Verdana" panose="020B0604030504040204" pitchFamily="34" charset="0"/>
            </a:endParaRPr>
          </a:p>
          <a:p>
            <a:pPr algn="ctr"/>
            <a:r>
              <a:rPr lang="en-GB" sz="3200" dirty="0">
                <a:solidFill>
                  <a:srgbClr val="000000"/>
                </a:solidFill>
                <a:latin typeface="Verdana" panose="020B0604030504040204" pitchFamily="34" charset="0"/>
                <a:ea typeface="Verdana" panose="020B0604030504040204" pitchFamily="34" charset="0"/>
                <a:cs typeface="Verdana" panose="020B0604030504040204" pitchFamily="34" charset="0"/>
              </a:rPr>
              <a:t>15 April 2021</a:t>
            </a:r>
            <a:endParaRPr lang="en-GB" sz="3200" dirty="0">
              <a:latin typeface="Verdana" panose="020B0604030504040204" pitchFamily="34" charset="0"/>
              <a:ea typeface="Verdana" panose="020B0604030504040204" pitchFamily="34" charset="0"/>
              <a:cs typeface="Verdana" panose="020B0604030504040204" pitchFamily="34" charset="0"/>
            </a:endParaRPr>
          </a:p>
          <a:p>
            <a:pPr algn="ctr"/>
            <a:endParaRPr lang="en-US" dirty="0"/>
          </a:p>
        </p:txBody>
      </p:sp>
      <p:pic>
        <p:nvPicPr>
          <p:cNvPr id="9" name="Picture 8" descr="Shaping Our Lives logo with the strapline 'Inclusive Involvement Maters'">
            <a:extLst>
              <a:ext uri="{FF2B5EF4-FFF2-40B4-BE49-F238E27FC236}">
                <a16:creationId xmlns:a16="http://schemas.microsoft.com/office/drawing/2014/main" id="{94183B27-D9C3-7449-8E94-3408FA67F1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451" y="142876"/>
            <a:ext cx="2163958" cy="1257299"/>
          </a:xfrm>
          <a:prstGeom prst="rect">
            <a:avLst/>
          </a:prstGeom>
        </p:spPr>
      </p:pic>
    </p:spTree>
    <p:extLst>
      <p:ext uri="{BB962C8B-B14F-4D97-AF65-F5344CB8AC3E}">
        <p14:creationId xmlns:p14="http://schemas.microsoft.com/office/powerpoint/2010/main" val="2756569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A1A7274B-AD6B-D843-8DC1-97BB9A5507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6" name="Rectangle 5">
            <a:extLst>
              <a:ext uri="{FF2B5EF4-FFF2-40B4-BE49-F238E27FC236}">
                <a16:creationId xmlns:a16="http://schemas.microsoft.com/office/drawing/2014/main" id="{4B69ED04-DB55-8743-89FA-BD1255A16322}"/>
              </a:ext>
            </a:extLst>
          </p:cNvPr>
          <p:cNvSpPr/>
          <p:nvPr/>
        </p:nvSpPr>
        <p:spPr>
          <a:xfrm>
            <a:off x="0" y="949951"/>
            <a:ext cx="12192000" cy="692690"/>
          </a:xfrm>
          <a:prstGeom prst="rect">
            <a:avLst/>
          </a:prstGeom>
        </p:spPr>
        <p:txBody>
          <a:bodyPr wrap="square">
            <a:spAutoFit/>
          </a:bodyPr>
          <a:lstStyle/>
          <a:p>
            <a:pPr algn="ctr">
              <a:lnSpc>
                <a:spcPct val="107000"/>
              </a:lnSpc>
              <a:spcAft>
                <a:spcPts val="800"/>
              </a:spcAft>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Approach</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4BF2911E-D665-1444-8095-A9627E67C8B1}"/>
              </a:ext>
            </a:extLst>
          </p:cNvPr>
          <p:cNvSpPr txBox="1"/>
          <p:nvPr/>
        </p:nvSpPr>
        <p:spPr>
          <a:xfrm>
            <a:off x="571500" y="1835574"/>
            <a:ext cx="10829925" cy="3600986"/>
          </a:xfrm>
          <a:prstGeom prst="rect">
            <a:avLst/>
          </a:prstGeom>
          <a:noFill/>
        </p:spPr>
        <p:txBody>
          <a:bodyPr wrap="square" rtlCol="0">
            <a:spAutoFit/>
          </a:bodyPr>
          <a:lstStyle/>
          <a:p>
            <a:pPr>
              <a:spcAft>
                <a:spcPts val="2400"/>
              </a:spcAft>
            </a:pPr>
            <a:r>
              <a:rPr lang="en-US" sz="2800" dirty="0">
                <a:latin typeface="Verdana" panose="020B0604030504040204" pitchFamily="34" charset="0"/>
                <a:ea typeface="Verdana" panose="020B0604030504040204" pitchFamily="34" charset="0"/>
                <a:cs typeface="Verdana" panose="020B0604030504040204" pitchFamily="34" charset="0"/>
              </a:rPr>
              <a:t>To build on guidance published by Social Work England, Social Care Institute for Excellence (SCIE) and BASW</a:t>
            </a:r>
          </a:p>
          <a:p>
            <a:pPr>
              <a:spcAft>
                <a:spcPts val="2400"/>
              </a:spcAft>
            </a:pPr>
            <a:r>
              <a:rPr lang="en-US" sz="2800" dirty="0">
                <a:latin typeface="Verdana" panose="020B0604030504040204" pitchFamily="34" charset="0"/>
                <a:ea typeface="Verdana" panose="020B0604030504040204" pitchFamily="34" charset="0"/>
                <a:cs typeface="Verdana" panose="020B0604030504040204" pitchFamily="34" charset="0"/>
              </a:rPr>
              <a:t>Gather experimental data from social workers and Disabled adults</a:t>
            </a:r>
          </a:p>
          <a:p>
            <a:pPr>
              <a:spcAft>
                <a:spcPts val="2400"/>
              </a:spcAft>
            </a:pPr>
            <a:r>
              <a:rPr lang="en-US" sz="2800" dirty="0">
                <a:latin typeface="Verdana" panose="020B0604030504040204" pitchFamily="34" charset="0"/>
                <a:ea typeface="Verdana" panose="020B0604030504040204" pitchFamily="34" charset="0"/>
                <a:cs typeface="Verdana" panose="020B0604030504040204" pitchFamily="34" charset="0"/>
              </a:rPr>
              <a:t>What methods work in what situations</a:t>
            </a:r>
          </a:p>
          <a:p>
            <a:pPr>
              <a:spcAft>
                <a:spcPts val="2400"/>
              </a:spcAft>
            </a:pPr>
            <a:r>
              <a:rPr lang="en-US" sz="2800" dirty="0">
                <a:latin typeface="Verdana" panose="020B0604030504040204" pitchFamily="34" charset="0"/>
                <a:ea typeface="Verdana" panose="020B0604030504040204" pitchFamily="34" charset="0"/>
                <a:cs typeface="Verdana" panose="020B0604030504040204" pitchFamily="34" charset="0"/>
              </a:rPr>
              <a:t>Disabled researchers with experience of adult social care</a:t>
            </a:r>
          </a:p>
        </p:txBody>
      </p:sp>
    </p:spTree>
    <p:extLst>
      <p:ext uri="{BB962C8B-B14F-4D97-AF65-F5344CB8AC3E}">
        <p14:creationId xmlns:p14="http://schemas.microsoft.com/office/powerpoint/2010/main" val="3601289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B4FA1E58-23C2-7E45-ACCD-60F6190636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5" name="Rectangle 4">
            <a:extLst>
              <a:ext uri="{FF2B5EF4-FFF2-40B4-BE49-F238E27FC236}">
                <a16:creationId xmlns:a16="http://schemas.microsoft.com/office/drawing/2014/main" id="{AA528C46-7BA3-CF4C-AA8A-4F4D922D827F}"/>
              </a:ext>
            </a:extLst>
          </p:cNvPr>
          <p:cNvSpPr/>
          <p:nvPr/>
        </p:nvSpPr>
        <p:spPr>
          <a:xfrm>
            <a:off x="709613" y="1789031"/>
            <a:ext cx="10772774" cy="3279937"/>
          </a:xfrm>
          <a:prstGeom prst="rect">
            <a:avLst/>
          </a:prstGeom>
        </p:spPr>
        <p:txBody>
          <a:bodyPr wrap="square">
            <a:spAutoFit/>
          </a:bodyPr>
          <a:lstStyle/>
          <a:p>
            <a:pPr marL="514350" indent="-514350">
              <a:lnSpc>
                <a:spcPct val="107000"/>
              </a:lnSpc>
              <a:spcAft>
                <a:spcPts val="2400"/>
              </a:spcAft>
              <a:buFont typeface="+mj-lt"/>
              <a:buAutoNum type="arabicPeriod"/>
            </a:pPr>
            <a:r>
              <a:rPr lang="en-GB" sz="2800" dirty="0">
                <a:latin typeface="Verdana" panose="020B0604030504040204" pitchFamily="34" charset="0"/>
                <a:ea typeface="Verdana" panose="020B0604030504040204" pitchFamily="34" charset="0"/>
                <a:cs typeface="Verdana" panose="020B0604030504040204" pitchFamily="34" charset="0"/>
              </a:rPr>
              <a:t>Understand how digital technologies have been used and what the experience has been </a:t>
            </a:r>
          </a:p>
          <a:p>
            <a:pPr marL="514350" indent="-514350">
              <a:lnSpc>
                <a:spcPct val="107000"/>
              </a:lnSpc>
              <a:spcAft>
                <a:spcPts val="2400"/>
              </a:spcAft>
              <a:buFont typeface="+mj-lt"/>
              <a:buAutoNum type="arabicPeriod"/>
            </a:pPr>
            <a:r>
              <a:rPr lang="en-GB" sz="2800" dirty="0">
                <a:latin typeface="Verdana" panose="020B0604030504040204" pitchFamily="34" charset="0"/>
                <a:ea typeface="Verdana" panose="020B0604030504040204" pitchFamily="34" charset="0"/>
                <a:cs typeface="Verdana" panose="020B0604030504040204" pitchFamily="34" charset="0"/>
              </a:rPr>
              <a:t>Explore social workers knowledge</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marL="514350" indent="-514350">
              <a:lnSpc>
                <a:spcPct val="107000"/>
              </a:lnSpc>
              <a:spcAft>
                <a:spcPts val="2400"/>
              </a:spcAft>
              <a:buFont typeface="+mj-lt"/>
              <a:buAutoNum type="arabicPeriod"/>
            </a:pPr>
            <a:r>
              <a:rPr lang="en-GB" sz="2800" dirty="0">
                <a:latin typeface="Verdana" panose="020B0604030504040204" pitchFamily="34" charset="0"/>
                <a:ea typeface="Verdana" panose="020B0604030504040204" pitchFamily="34" charset="0"/>
                <a:cs typeface="Verdana" panose="020B0604030504040204" pitchFamily="34" charset="0"/>
              </a:rPr>
              <a:t>Identify implications for practice</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marL="514350" indent="-514350">
              <a:lnSpc>
                <a:spcPct val="107000"/>
              </a:lnSpc>
              <a:spcAft>
                <a:spcPts val="2400"/>
              </a:spcAft>
              <a:buFont typeface="+mj-lt"/>
              <a:buAutoNum type="arabicPeriod"/>
            </a:pPr>
            <a:r>
              <a:rPr lang="en-GB" sz="2800" dirty="0">
                <a:latin typeface="Verdana" panose="020B0604030504040204" pitchFamily="34" charset="0"/>
                <a:ea typeface="Verdana" panose="020B0604030504040204" pitchFamily="34" charset="0"/>
                <a:cs typeface="Verdana" panose="020B0604030504040204" pitchFamily="34" charset="0"/>
              </a:rPr>
              <a:t>Produce a practise guide</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a16="http://schemas.microsoft.com/office/drawing/2014/main" id="{C6610E3A-7275-F044-864F-4524BB761300}"/>
              </a:ext>
            </a:extLst>
          </p:cNvPr>
          <p:cNvSpPr/>
          <p:nvPr/>
        </p:nvSpPr>
        <p:spPr>
          <a:xfrm>
            <a:off x="0" y="952005"/>
            <a:ext cx="12192000" cy="692690"/>
          </a:xfrm>
          <a:prstGeom prst="rect">
            <a:avLst/>
          </a:prstGeom>
        </p:spPr>
        <p:txBody>
          <a:bodyPr wrap="square">
            <a:spAutoFit/>
          </a:bodyPr>
          <a:lstStyle/>
          <a:p>
            <a:pPr algn="ctr">
              <a:lnSpc>
                <a:spcPct val="107000"/>
              </a:lnSpc>
              <a:spcAft>
                <a:spcPts val="800"/>
              </a:spcAft>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Objectives</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9995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4AFCA13C-5464-9249-BA37-26B3780ADC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5" name="Rectangle 4">
            <a:extLst>
              <a:ext uri="{FF2B5EF4-FFF2-40B4-BE49-F238E27FC236}">
                <a16:creationId xmlns:a16="http://schemas.microsoft.com/office/drawing/2014/main" id="{652BDBB9-21FF-E54E-8B67-08BE79C30C39}"/>
              </a:ext>
            </a:extLst>
          </p:cNvPr>
          <p:cNvSpPr/>
          <p:nvPr/>
        </p:nvSpPr>
        <p:spPr>
          <a:xfrm>
            <a:off x="709610" y="1905062"/>
            <a:ext cx="10772775" cy="3587713"/>
          </a:xfrm>
          <a:prstGeom prst="rect">
            <a:avLst/>
          </a:prstGeom>
        </p:spPr>
        <p:txBody>
          <a:bodyPr wrap="square">
            <a:spAutoFit/>
          </a:bodyPr>
          <a:lstStyle/>
          <a:p>
            <a:pPr>
              <a:lnSpc>
                <a:spcPct val="107000"/>
              </a:lnSpc>
              <a:spcAft>
                <a:spcPts val="2400"/>
              </a:spcAft>
            </a:pPr>
            <a:r>
              <a:rPr lang="en-GB" sz="2800" dirty="0">
                <a:latin typeface="Verdana" panose="020B0604030504040204" pitchFamily="34" charset="0"/>
                <a:ea typeface="Verdana" panose="020B0604030504040204" pitchFamily="34" charset="0"/>
                <a:cs typeface="Verdana" panose="020B0604030504040204" pitchFamily="34" charset="0"/>
              </a:rPr>
              <a:t>User-led project</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a:lnSpc>
                <a:spcPct val="107000"/>
              </a:lnSpc>
              <a:spcAft>
                <a:spcPts val="2400"/>
              </a:spcAft>
            </a:pPr>
            <a:r>
              <a:rPr lang="en-GB" sz="2800" dirty="0">
                <a:latin typeface="Verdana" panose="020B0604030504040204" pitchFamily="34" charset="0"/>
                <a:ea typeface="Verdana" panose="020B0604030504040204" pitchFamily="34" charset="0"/>
                <a:cs typeface="Verdana" panose="020B0604030504040204" pitchFamily="34" charset="0"/>
              </a:rPr>
              <a:t>Empathy and personal understanding </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a:lnSpc>
                <a:spcPct val="107000"/>
              </a:lnSpc>
              <a:spcAft>
                <a:spcPts val="2400"/>
              </a:spcAft>
            </a:pPr>
            <a:r>
              <a:rPr lang="en-GB" sz="2800" dirty="0">
                <a:latin typeface="Verdana" panose="020B0604030504040204" pitchFamily="34" charset="0"/>
                <a:ea typeface="Verdana" panose="020B0604030504040204" pitchFamily="34" charset="0"/>
                <a:cs typeface="Verdana" panose="020B0604030504040204" pitchFamily="34" charset="0"/>
              </a:rPr>
              <a:t>Trusted by Disabled users of social work</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a:lnSpc>
                <a:spcPct val="107000"/>
              </a:lnSpc>
              <a:spcAft>
                <a:spcPts val="2400"/>
              </a:spcAft>
            </a:pPr>
            <a:r>
              <a:rPr lang="en-GB" sz="2800" dirty="0">
                <a:effectLst/>
                <a:latin typeface="Verdana" panose="020B0604030504040204" pitchFamily="34" charset="0"/>
                <a:ea typeface="Verdana" panose="020B0604030504040204" pitchFamily="34" charset="0"/>
                <a:cs typeface="Verdana" panose="020B0604030504040204" pitchFamily="34" charset="0"/>
              </a:rPr>
              <a:t>Opportunity to build skills for Disabled people</a:t>
            </a:r>
          </a:p>
          <a:p>
            <a:pPr>
              <a:lnSpc>
                <a:spcPct val="107000"/>
              </a:lnSpc>
              <a:spcAft>
                <a:spcPts val="2400"/>
              </a:spcAft>
            </a:pPr>
            <a:r>
              <a:rPr lang="en-GB" sz="2800" dirty="0">
                <a:latin typeface="Verdana" panose="020B0604030504040204" pitchFamily="34" charset="0"/>
                <a:ea typeface="Verdana" panose="020B0604030504040204" pitchFamily="34" charset="0"/>
                <a:cs typeface="Verdana" panose="020B0604030504040204" pitchFamily="34" charset="0"/>
              </a:rPr>
              <a:t>Get more Disabled people involved in social work research</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a16="http://schemas.microsoft.com/office/drawing/2014/main" id="{7320EFE1-2033-FE41-90B0-86D0AC81F938}"/>
              </a:ext>
            </a:extLst>
          </p:cNvPr>
          <p:cNvSpPr/>
          <p:nvPr/>
        </p:nvSpPr>
        <p:spPr>
          <a:xfrm>
            <a:off x="-2" y="950813"/>
            <a:ext cx="12192000" cy="692690"/>
          </a:xfrm>
          <a:prstGeom prst="rect">
            <a:avLst/>
          </a:prstGeom>
        </p:spPr>
        <p:txBody>
          <a:bodyPr wrap="square">
            <a:spAutoFit/>
          </a:bodyPr>
          <a:lstStyle/>
          <a:p>
            <a:pPr algn="ctr">
              <a:lnSpc>
                <a:spcPct val="107000"/>
              </a:lnSpc>
              <a:spcAft>
                <a:spcPts val="800"/>
              </a:spcAft>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     Why Disabled Researchers?</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5195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A9BACC4D-C027-D544-91F4-6E74F9EA79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5" name="Rectangle 4">
            <a:extLst>
              <a:ext uri="{FF2B5EF4-FFF2-40B4-BE49-F238E27FC236}">
                <a16:creationId xmlns:a16="http://schemas.microsoft.com/office/drawing/2014/main" id="{A0AB3580-029D-F94B-9F65-29702AF84270}"/>
              </a:ext>
            </a:extLst>
          </p:cNvPr>
          <p:cNvSpPr/>
          <p:nvPr/>
        </p:nvSpPr>
        <p:spPr>
          <a:xfrm>
            <a:off x="666750" y="1754716"/>
            <a:ext cx="10858499" cy="4843185"/>
          </a:xfrm>
          <a:prstGeom prst="rect">
            <a:avLst/>
          </a:prstGeom>
        </p:spPr>
        <p:txBody>
          <a:bodyPr wrap="square">
            <a:spAutoFit/>
          </a:bodyPr>
          <a:lstStyle/>
          <a:p>
            <a:pPr marL="457200" indent="-457200">
              <a:lnSpc>
                <a:spcPct val="107000"/>
              </a:lnSpc>
              <a:spcAft>
                <a:spcPts val="2400"/>
              </a:spcAft>
              <a:buFont typeface="Wingdings" pitchFamily="2" charset="2"/>
              <a:buChar char="Ø"/>
            </a:pPr>
            <a:r>
              <a:rPr lang="en-GB" sz="2800" dirty="0">
                <a:latin typeface="Verdana" panose="020B0604030504040204" pitchFamily="34" charset="0"/>
                <a:ea typeface="Verdana" panose="020B0604030504040204" pitchFamily="34" charset="0"/>
                <a:cs typeface="Verdana" panose="020B0604030504040204" pitchFamily="34" charset="0"/>
              </a:rPr>
              <a:t>Less access to relevant education and higher education</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2400"/>
              </a:spcAft>
              <a:buFont typeface="Wingdings" pitchFamily="2" charset="2"/>
              <a:buChar char="Ø"/>
            </a:pPr>
            <a:r>
              <a:rPr lang="en-GB" sz="2800" dirty="0">
                <a:latin typeface="Verdana" panose="020B0604030504040204" pitchFamily="34" charset="0"/>
                <a:ea typeface="Verdana" panose="020B0604030504040204" pitchFamily="34" charset="0"/>
                <a:cs typeface="Verdana" panose="020B0604030504040204" pitchFamily="34" charset="0"/>
              </a:rPr>
              <a:t>Higher unemployment </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2400"/>
              </a:spcAft>
              <a:buFont typeface="Wingdings" pitchFamily="2" charset="2"/>
              <a:buChar char="Ø"/>
            </a:pPr>
            <a:r>
              <a:rPr lang="en-GB" sz="2800" dirty="0">
                <a:latin typeface="Verdana" panose="020B0604030504040204" pitchFamily="34" charset="0"/>
                <a:ea typeface="Verdana" panose="020B0604030504040204" pitchFamily="34" charset="0"/>
                <a:cs typeface="Verdana" panose="020B0604030504040204" pitchFamily="34" charset="0"/>
              </a:rPr>
              <a:t>General barriers to work - change in culture with pandemic and growth of home working</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2400"/>
              </a:spcAft>
              <a:buFont typeface="Wingdings" pitchFamily="2" charset="2"/>
              <a:buChar char="Ø"/>
            </a:pPr>
            <a:r>
              <a:rPr lang="en-GB" sz="2800" dirty="0">
                <a:latin typeface="Verdana" panose="020B0604030504040204" pitchFamily="34" charset="0"/>
                <a:ea typeface="Verdana" panose="020B0604030504040204" pitchFamily="34" charset="0"/>
                <a:cs typeface="Verdana" panose="020B0604030504040204" pitchFamily="34" charset="0"/>
              </a:rPr>
              <a:t>Equipment to conduct research</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2400"/>
              </a:spcAft>
              <a:buFont typeface="Wingdings" pitchFamily="2" charset="2"/>
              <a:buChar char="Ø"/>
            </a:pPr>
            <a:r>
              <a:rPr lang="en-GB" sz="2800" dirty="0">
                <a:latin typeface="Verdana" panose="020B0604030504040204" pitchFamily="34" charset="0"/>
                <a:ea typeface="Verdana" panose="020B0604030504040204" pitchFamily="34" charset="0"/>
                <a:cs typeface="Verdana" panose="020B0604030504040204" pitchFamily="34" charset="0"/>
              </a:rPr>
              <a:t>Training in research approaches</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800"/>
              </a:spcAft>
              <a:buFont typeface="Wingdings" pitchFamily="2" charset="2"/>
              <a:buChar char="Ø"/>
            </a:pPr>
            <a:r>
              <a:rPr lang="en-GB" sz="2800" dirty="0">
                <a:latin typeface="Verdana" panose="020B0604030504040204" pitchFamily="34" charset="0"/>
                <a:ea typeface="Verdana" panose="020B0604030504040204" pitchFamily="34" charset="0"/>
                <a:cs typeface="Verdana" panose="020B0604030504040204" pitchFamily="34" charset="0"/>
              </a:rPr>
              <a:t>Overcoming perceptions</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a16="http://schemas.microsoft.com/office/drawing/2014/main" id="{71F82928-FCED-8F45-9FC4-2E1B82C0881B}"/>
              </a:ext>
            </a:extLst>
          </p:cNvPr>
          <p:cNvSpPr/>
          <p:nvPr/>
        </p:nvSpPr>
        <p:spPr>
          <a:xfrm>
            <a:off x="0" y="142877"/>
            <a:ext cx="12192000" cy="1351332"/>
          </a:xfrm>
          <a:prstGeom prst="rect">
            <a:avLst/>
          </a:prstGeom>
        </p:spPr>
        <p:txBody>
          <a:bodyPr wrap="square">
            <a:spAutoFit/>
          </a:bodyPr>
          <a:lstStyle/>
          <a:p>
            <a:pPr algn="ctr">
              <a:lnSpc>
                <a:spcPct val="107000"/>
              </a:lnSpc>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Barriers to Disabled people </a:t>
            </a:r>
          </a:p>
          <a:p>
            <a:pPr algn="ctr">
              <a:lnSpc>
                <a:spcPct val="107000"/>
              </a:lnSpc>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doing research</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2036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EBF5B4AB-6C39-914C-9E1D-331663179C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5" name="Rectangle 4">
            <a:extLst>
              <a:ext uri="{FF2B5EF4-FFF2-40B4-BE49-F238E27FC236}">
                <a16:creationId xmlns:a16="http://schemas.microsoft.com/office/drawing/2014/main" id="{CA762A42-AC90-F444-86AF-9316B501DBDC}"/>
              </a:ext>
            </a:extLst>
          </p:cNvPr>
          <p:cNvSpPr/>
          <p:nvPr/>
        </p:nvSpPr>
        <p:spPr>
          <a:xfrm>
            <a:off x="642937" y="1494209"/>
            <a:ext cx="11549061" cy="5361661"/>
          </a:xfrm>
          <a:prstGeom prst="rect">
            <a:avLst/>
          </a:prstGeom>
        </p:spPr>
        <p:txBody>
          <a:bodyPr wrap="square">
            <a:spAutoFit/>
          </a:bodyPr>
          <a:lstStyle/>
          <a:p>
            <a:pPr marL="457200" indent="-457200">
              <a:lnSpc>
                <a:spcPct val="107000"/>
              </a:lnSpc>
              <a:spcAft>
                <a:spcPts val="1000"/>
              </a:spcAft>
              <a:buFont typeface="Wingdings" pitchFamily="2" charset="2"/>
              <a:buChar char="Ø"/>
            </a:pPr>
            <a:r>
              <a:rPr lang="en-GB" sz="2600" dirty="0">
                <a:latin typeface="Verdana" panose="020B0604030504040204" pitchFamily="34" charset="0"/>
                <a:ea typeface="Verdana" panose="020B0604030504040204" pitchFamily="34" charset="0"/>
                <a:cs typeface="Verdana" panose="020B0604030504040204" pitchFamily="34" charset="0"/>
              </a:rPr>
              <a:t>Not required to have research experience - can have transferable skills</a:t>
            </a:r>
            <a:endParaRPr lang="en-GB" sz="26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1000"/>
              </a:spcAft>
              <a:buFont typeface="Wingdings" pitchFamily="2" charset="2"/>
              <a:buChar char="Ø"/>
            </a:pPr>
            <a:r>
              <a:rPr lang="en-GB" sz="2600" dirty="0">
                <a:latin typeface="Verdana" panose="020B0604030504040204" pitchFamily="34" charset="0"/>
                <a:ea typeface="Verdana" panose="020B0604030504040204" pitchFamily="34" charset="0"/>
                <a:cs typeface="Verdana" panose="020B0604030504040204" pitchFamily="34" charset="0"/>
              </a:rPr>
              <a:t>Not a focus on education and employment experience</a:t>
            </a:r>
            <a:endParaRPr lang="en-GB" sz="26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1000"/>
              </a:spcAft>
              <a:buFont typeface="Wingdings" pitchFamily="2" charset="2"/>
              <a:buChar char="Ø"/>
            </a:pPr>
            <a:r>
              <a:rPr lang="en-GB" sz="2600" dirty="0">
                <a:latin typeface="Verdana" panose="020B0604030504040204" pitchFamily="34" charset="0"/>
                <a:ea typeface="Verdana" panose="020B0604030504040204" pitchFamily="34" charset="0"/>
                <a:cs typeface="Verdana" panose="020B0604030504040204" pitchFamily="34" charset="0"/>
              </a:rPr>
              <a:t>Offer range of hours per week</a:t>
            </a:r>
            <a:endParaRPr lang="en-GB" sz="26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1000"/>
              </a:spcAft>
              <a:buFont typeface="Wingdings" pitchFamily="2" charset="2"/>
              <a:buChar char="Ø"/>
            </a:pPr>
            <a:r>
              <a:rPr lang="en-GB" sz="2600" dirty="0">
                <a:latin typeface="Verdana" panose="020B0604030504040204" pitchFamily="34" charset="0"/>
                <a:ea typeface="Verdana" panose="020B0604030504040204" pitchFamily="34" charset="0"/>
                <a:cs typeface="Verdana" panose="020B0604030504040204" pitchFamily="34" charset="0"/>
              </a:rPr>
              <a:t>Hourly paid and flexible (permitted work)</a:t>
            </a:r>
            <a:endParaRPr lang="en-GB" sz="26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1000"/>
              </a:spcAft>
              <a:buFont typeface="Wingdings" pitchFamily="2" charset="2"/>
              <a:buChar char="Ø"/>
            </a:pPr>
            <a:r>
              <a:rPr lang="en-GB" sz="2600" dirty="0">
                <a:latin typeface="Verdana" panose="020B0604030504040204" pitchFamily="34" charset="0"/>
                <a:ea typeface="Verdana" panose="020B0604030504040204" pitchFamily="34" charset="0"/>
                <a:cs typeface="Verdana" panose="020B0604030504040204" pitchFamily="34" charset="0"/>
              </a:rPr>
              <a:t>Training before research starts</a:t>
            </a:r>
            <a:endParaRPr lang="en-GB" sz="26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1000"/>
              </a:spcAft>
              <a:buFont typeface="Wingdings" pitchFamily="2" charset="2"/>
              <a:buChar char="Ø"/>
            </a:pPr>
            <a:r>
              <a:rPr lang="en-GB" sz="2600" dirty="0">
                <a:latin typeface="Verdana" panose="020B0604030504040204" pitchFamily="34" charset="0"/>
                <a:ea typeface="Verdana" panose="020B0604030504040204" pitchFamily="34" charset="0"/>
                <a:cs typeface="Verdana" panose="020B0604030504040204" pitchFamily="34" charset="0"/>
              </a:rPr>
              <a:t>Provision of recording and handsets or tablets if needed</a:t>
            </a:r>
            <a:endParaRPr lang="en-GB" sz="26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1000"/>
              </a:spcAft>
              <a:buFont typeface="Wingdings" pitchFamily="2" charset="2"/>
              <a:buChar char="Ø"/>
            </a:pPr>
            <a:r>
              <a:rPr lang="en-GB" sz="2600" dirty="0">
                <a:latin typeface="Verdana" panose="020B0604030504040204" pitchFamily="34" charset="0"/>
                <a:ea typeface="Verdana" panose="020B0604030504040204" pitchFamily="34" charset="0"/>
                <a:cs typeface="Verdana" panose="020B0604030504040204" pitchFamily="34" charset="0"/>
              </a:rPr>
              <a:t>Administrational support</a:t>
            </a:r>
            <a:endParaRPr lang="en-GB" sz="26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1000"/>
              </a:spcAft>
              <a:buFont typeface="Wingdings" pitchFamily="2" charset="2"/>
              <a:buChar char="Ø"/>
            </a:pPr>
            <a:r>
              <a:rPr lang="en-GB" sz="2600" dirty="0">
                <a:latin typeface="Verdana" panose="020B0604030504040204" pitchFamily="34" charset="0"/>
                <a:ea typeface="Verdana" panose="020B0604030504040204" pitchFamily="34" charset="0"/>
                <a:cs typeface="Verdana" panose="020B0604030504040204" pitchFamily="34" charset="0"/>
              </a:rPr>
              <a:t>Mentor</a:t>
            </a:r>
            <a:endParaRPr lang="en-GB" sz="2600" dirty="0">
              <a:effectLst/>
              <a:latin typeface="Verdana" panose="020B0604030504040204" pitchFamily="34" charset="0"/>
              <a:ea typeface="Verdana" panose="020B0604030504040204" pitchFamily="34" charset="0"/>
              <a:cs typeface="Verdana" panose="020B0604030504040204" pitchFamily="34" charset="0"/>
            </a:endParaRPr>
          </a:p>
          <a:p>
            <a:pPr marL="457200" indent="-457200">
              <a:lnSpc>
                <a:spcPct val="107000"/>
              </a:lnSpc>
              <a:spcAft>
                <a:spcPts val="1000"/>
              </a:spcAft>
              <a:buFont typeface="Wingdings" pitchFamily="2" charset="2"/>
              <a:buChar char="Ø"/>
            </a:pPr>
            <a:r>
              <a:rPr lang="en-GB" sz="2600" dirty="0">
                <a:latin typeface="Verdana" panose="020B0604030504040204" pitchFamily="34" charset="0"/>
                <a:ea typeface="Verdana" panose="020B0604030504040204" pitchFamily="34" charset="0"/>
                <a:cs typeface="Verdana" panose="020B0604030504040204" pitchFamily="34" charset="0"/>
              </a:rPr>
              <a:t>Localised so people can draw on local network</a:t>
            </a:r>
            <a:endParaRPr lang="en-GB" sz="26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a16="http://schemas.microsoft.com/office/drawing/2014/main" id="{35B8DDBE-6FA5-FF46-88D0-50EC11A18BC1}"/>
              </a:ext>
            </a:extLst>
          </p:cNvPr>
          <p:cNvSpPr/>
          <p:nvPr/>
        </p:nvSpPr>
        <p:spPr>
          <a:xfrm>
            <a:off x="528637" y="142877"/>
            <a:ext cx="12192000" cy="1351332"/>
          </a:xfrm>
          <a:prstGeom prst="rect">
            <a:avLst/>
          </a:prstGeom>
        </p:spPr>
        <p:txBody>
          <a:bodyPr wrap="square">
            <a:spAutoFit/>
          </a:bodyPr>
          <a:lstStyle/>
          <a:p>
            <a:pPr algn="ctr">
              <a:lnSpc>
                <a:spcPct val="107000"/>
              </a:lnSpc>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Removing barriers for Disabled </a:t>
            </a:r>
          </a:p>
          <a:p>
            <a:pPr algn="ctr">
              <a:lnSpc>
                <a:spcPct val="107000"/>
              </a:lnSpc>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people to do research</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9014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79E34332-1B26-A944-ADBD-989E259626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8" name="Rectangle 7">
            <a:extLst>
              <a:ext uri="{FF2B5EF4-FFF2-40B4-BE49-F238E27FC236}">
                <a16:creationId xmlns:a16="http://schemas.microsoft.com/office/drawing/2014/main" id="{B9175F9F-D0EA-C545-8481-152C519572CC}"/>
              </a:ext>
            </a:extLst>
          </p:cNvPr>
          <p:cNvSpPr/>
          <p:nvPr/>
        </p:nvSpPr>
        <p:spPr>
          <a:xfrm>
            <a:off x="-2" y="850797"/>
            <a:ext cx="12192000" cy="692690"/>
          </a:xfrm>
          <a:prstGeom prst="rect">
            <a:avLst/>
          </a:prstGeom>
        </p:spPr>
        <p:txBody>
          <a:bodyPr wrap="square">
            <a:spAutoFit/>
          </a:bodyPr>
          <a:lstStyle/>
          <a:p>
            <a:pPr algn="ctr">
              <a:lnSpc>
                <a:spcPct val="107000"/>
              </a:lnSpc>
              <a:spcAft>
                <a:spcPts val="800"/>
              </a:spcAft>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What will they do?</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E4B09BE0-DC20-3944-9F88-DCE6867C020F}"/>
              </a:ext>
            </a:extLst>
          </p:cNvPr>
          <p:cNvSpPr/>
          <p:nvPr/>
        </p:nvSpPr>
        <p:spPr>
          <a:xfrm>
            <a:off x="638173" y="1872738"/>
            <a:ext cx="10915649" cy="4134465"/>
          </a:xfrm>
          <a:prstGeom prst="rect">
            <a:avLst/>
          </a:prstGeom>
        </p:spPr>
        <p:txBody>
          <a:bodyPr wrap="square">
            <a:spAutoFit/>
          </a:bodyPr>
          <a:lstStyle/>
          <a:p>
            <a:pPr>
              <a:spcAft>
                <a:spcPts val="2600"/>
              </a:spcAft>
            </a:pPr>
            <a:r>
              <a:rPr lang="en-US" sz="2800" dirty="0">
                <a:latin typeface="Verdana" panose="020B0604030504040204" pitchFamily="34" charset="0"/>
                <a:ea typeface="Verdana" panose="020B0604030504040204" pitchFamily="34" charset="0"/>
                <a:cs typeface="Verdana" panose="020B0604030504040204" pitchFamily="34" charset="0"/>
              </a:rPr>
              <a:t>The Disabled researchers will take part in all aspects:</a:t>
            </a:r>
          </a:p>
          <a:p>
            <a:pPr marL="914400" lvl="1" indent="-457200">
              <a:spcAft>
                <a:spcPts val="1800"/>
              </a:spcAft>
              <a:buFont typeface="Arial" panose="020B0604020202020204" pitchFamily="34" charset="0"/>
              <a:buChar char="•"/>
            </a:pPr>
            <a:r>
              <a:rPr lang="en-US" sz="2800" dirty="0">
                <a:latin typeface="Verdana" panose="020B0604030504040204" pitchFamily="34" charset="0"/>
                <a:ea typeface="Verdana" panose="020B0604030504040204" pitchFamily="34" charset="0"/>
                <a:cs typeface="Verdana" panose="020B0604030504040204" pitchFamily="34" charset="0"/>
              </a:rPr>
              <a:t>Learn about the whole process</a:t>
            </a:r>
          </a:p>
          <a:p>
            <a:pPr marL="914400" lvl="1" indent="-457200">
              <a:spcAft>
                <a:spcPts val="1800"/>
              </a:spcAft>
              <a:buFont typeface="Arial" panose="020B0604020202020204" pitchFamily="34" charset="0"/>
              <a:buChar char="•"/>
            </a:pPr>
            <a:r>
              <a:rPr lang="en-US" sz="2800" dirty="0">
                <a:latin typeface="Verdana" panose="020B0604030504040204" pitchFamily="34" charset="0"/>
                <a:ea typeface="Verdana" panose="020B0604030504040204" pitchFamily="34" charset="0"/>
                <a:cs typeface="Verdana" panose="020B0604030504040204" pitchFamily="34" charset="0"/>
              </a:rPr>
              <a:t>Understand how research is designed and data is </a:t>
            </a:r>
            <a:r>
              <a:rPr lang="en-US" sz="2800" dirty="0" err="1">
                <a:latin typeface="Verdana" panose="020B0604030504040204" pitchFamily="34" charset="0"/>
                <a:ea typeface="Verdana" panose="020B0604030504040204" pitchFamily="34" charset="0"/>
                <a:cs typeface="Verdana" panose="020B0604030504040204" pitchFamily="34" charset="0"/>
              </a:rPr>
              <a:t>analysed</a:t>
            </a:r>
            <a:endParaRPr lang="en-US" sz="2800" dirty="0">
              <a:latin typeface="Verdana" panose="020B0604030504040204" pitchFamily="34" charset="0"/>
              <a:ea typeface="Verdana" panose="020B0604030504040204" pitchFamily="34" charset="0"/>
              <a:cs typeface="Verdana" panose="020B0604030504040204" pitchFamily="34" charset="0"/>
            </a:endParaRPr>
          </a:p>
          <a:p>
            <a:pPr marL="914400" lvl="1" indent="-457200">
              <a:spcAft>
                <a:spcPts val="1800"/>
              </a:spcAft>
              <a:buFont typeface="Arial" panose="020B0604020202020204" pitchFamily="34" charset="0"/>
              <a:buChar char="•"/>
            </a:pPr>
            <a:r>
              <a:rPr lang="en-US" sz="2800" dirty="0">
                <a:latin typeface="Verdana" panose="020B0604030504040204" pitchFamily="34" charset="0"/>
                <a:ea typeface="Verdana" panose="020B0604030504040204" pitchFamily="34" charset="0"/>
                <a:cs typeface="Verdana" panose="020B0604030504040204" pitchFamily="34" charset="0"/>
              </a:rPr>
              <a:t>Learn how to present findings</a:t>
            </a:r>
          </a:p>
          <a:p>
            <a:pPr marL="914400" lvl="1" indent="-457200">
              <a:spcAft>
                <a:spcPts val="1800"/>
              </a:spcAft>
              <a:buFont typeface="Arial" panose="020B0604020202020204" pitchFamily="34" charset="0"/>
              <a:buChar char="•"/>
            </a:pPr>
            <a:r>
              <a:rPr lang="en-US" sz="2800" dirty="0">
                <a:latin typeface="Verdana" panose="020B0604030504040204" pitchFamily="34" charset="0"/>
                <a:ea typeface="Verdana" panose="020B0604030504040204" pitchFamily="34" charset="0"/>
                <a:cs typeface="Verdana" panose="020B0604030504040204" pitchFamily="34" charset="0"/>
              </a:rPr>
              <a:t>Get insight on ways to use digital technologies themselves</a:t>
            </a:r>
          </a:p>
        </p:txBody>
      </p:sp>
    </p:spTree>
    <p:extLst>
      <p:ext uri="{BB962C8B-B14F-4D97-AF65-F5344CB8AC3E}">
        <p14:creationId xmlns:p14="http://schemas.microsoft.com/office/powerpoint/2010/main" val="1569781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B41A54D1-A6B1-6247-90B8-DB2EC5381C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7" name="Rectangle 6">
            <a:extLst>
              <a:ext uri="{FF2B5EF4-FFF2-40B4-BE49-F238E27FC236}">
                <a16:creationId xmlns:a16="http://schemas.microsoft.com/office/drawing/2014/main" id="{DCAA4D81-36B8-064C-8FDE-10192B07EBEB}"/>
              </a:ext>
            </a:extLst>
          </p:cNvPr>
          <p:cNvSpPr/>
          <p:nvPr/>
        </p:nvSpPr>
        <p:spPr>
          <a:xfrm>
            <a:off x="171452" y="142877"/>
            <a:ext cx="11706225" cy="2009974"/>
          </a:xfrm>
          <a:prstGeom prst="rect">
            <a:avLst/>
          </a:prstGeom>
        </p:spPr>
        <p:txBody>
          <a:bodyPr wrap="square">
            <a:spAutoFit/>
          </a:bodyPr>
          <a:lstStyle/>
          <a:p>
            <a:pPr algn="ctr">
              <a:lnSpc>
                <a:spcPct val="107000"/>
              </a:lnSpc>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General barriers to </a:t>
            </a:r>
          </a:p>
          <a:p>
            <a:pPr algn="ctr">
              <a:lnSpc>
                <a:spcPct val="107000"/>
              </a:lnSpc>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involvement </a:t>
            </a:r>
          </a:p>
          <a:p>
            <a:pPr algn="ctr">
              <a:lnSpc>
                <a:spcPct val="107000"/>
              </a:lnSpc>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	</a:t>
            </a:r>
            <a:endParaRPr lang="en-GB" sz="4000" dirty="0">
              <a:latin typeface="Verdana" panose="020B060403050404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21D24AFC-C10F-0949-8021-CBDB40B40722}"/>
              </a:ext>
            </a:extLst>
          </p:cNvPr>
          <p:cNvSpPr txBox="1"/>
          <p:nvPr/>
        </p:nvSpPr>
        <p:spPr>
          <a:xfrm>
            <a:off x="302424" y="1472938"/>
            <a:ext cx="11575253" cy="5863144"/>
          </a:xfrm>
          <a:prstGeom prst="rect">
            <a:avLst/>
          </a:prstGeom>
          <a:noFill/>
        </p:spPr>
        <p:txBody>
          <a:bodyPr wrap="square" rtlCol="0">
            <a:spAutoFit/>
          </a:bodyPr>
          <a:lstStyle/>
          <a:p>
            <a:pPr>
              <a:spcAft>
                <a:spcPts val="1200"/>
              </a:spcAft>
            </a:pPr>
            <a:r>
              <a:rPr lang="en-GB" sz="2800" dirty="0">
                <a:latin typeface="Verdana" panose="020B0604030504040204" pitchFamily="34" charset="0"/>
                <a:ea typeface="Calibri" panose="020F0502020204030204" pitchFamily="34" charset="0"/>
                <a:cs typeface="Times New Roman" panose="02020603050405020304" pitchFamily="18" charset="0"/>
              </a:rPr>
              <a:t>Ongoing study about what makes involvement inclusive and meaningful (75 respondents)</a:t>
            </a:r>
          </a:p>
          <a:p>
            <a:pPr marL="914400" lvl="1" indent="-457200">
              <a:spcAft>
                <a:spcPts val="1800"/>
              </a:spcAft>
              <a:buFont typeface="Arial" panose="020B0604020202020204" pitchFamily="34" charset="0"/>
              <a:buChar char="•"/>
            </a:pPr>
            <a:r>
              <a:rPr lang="en-GB" sz="2800" dirty="0">
                <a:latin typeface="Verdana" panose="020B0604030504040204" pitchFamily="34" charset="0"/>
                <a:cs typeface="Times New Roman" panose="02020603050405020304" pitchFamily="18" charset="0"/>
              </a:rPr>
              <a:t>Two thirds of people do not know about opportunities </a:t>
            </a:r>
          </a:p>
          <a:p>
            <a:pPr marL="914400" lvl="1" indent="-457200">
              <a:spcAft>
                <a:spcPts val="1800"/>
              </a:spcAft>
              <a:buFont typeface="Arial" panose="020B0604020202020204" pitchFamily="34" charset="0"/>
              <a:buChar char="•"/>
            </a:pPr>
            <a:r>
              <a:rPr lang="en-GB" sz="2800" dirty="0">
                <a:latin typeface="Verdana" panose="020B0604030504040204" pitchFamily="34" charset="0"/>
                <a:cs typeface="Times New Roman" panose="02020603050405020304" pitchFamily="18" charset="0"/>
              </a:rPr>
              <a:t>Being asked about access and support requirements</a:t>
            </a:r>
          </a:p>
          <a:p>
            <a:pPr marL="914400" lvl="1" indent="-457200">
              <a:spcAft>
                <a:spcPts val="1800"/>
              </a:spcAft>
              <a:buFont typeface="Arial" panose="020B0604020202020204" pitchFamily="34" charset="0"/>
              <a:buChar char="•"/>
            </a:pPr>
            <a:r>
              <a:rPr lang="en-GB" sz="2800" dirty="0">
                <a:latin typeface="Verdana" panose="020B0604030504040204" pitchFamily="34" charset="0"/>
                <a:cs typeface="Times New Roman" panose="02020603050405020304" pitchFamily="18" charset="0"/>
              </a:rPr>
              <a:t>Having access and support requirements organised in advance</a:t>
            </a:r>
          </a:p>
          <a:p>
            <a:pPr marL="914400" lvl="1" indent="-457200">
              <a:spcAft>
                <a:spcPts val="1800"/>
              </a:spcAft>
              <a:buFont typeface="Arial" panose="020B0604020202020204" pitchFamily="34" charset="0"/>
              <a:buChar char="•"/>
            </a:pPr>
            <a:r>
              <a:rPr lang="en-GB" sz="2800" dirty="0">
                <a:latin typeface="Verdana" panose="020B0604030504040204" pitchFamily="34" charset="0"/>
                <a:cs typeface="Times New Roman" panose="02020603050405020304" pitchFamily="18" charset="0"/>
              </a:rPr>
              <a:t>Papers are provided in advance and in accessible formats</a:t>
            </a:r>
          </a:p>
          <a:p>
            <a:pPr marL="914400" lvl="1" indent="-457200">
              <a:spcAft>
                <a:spcPts val="1800"/>
              </a:spcAft>
              <a:buFont typeface="Arial" panose="020B0604020202020204" pitchFamily="34" charset="0"/>
              <a:buChar char="•"/>
            </a:pPr>
            <a:r>
              <a:rPr lang="en-GB" sz="2800" dirty="0">
                <a:latin typeface="Verdana" panose="020B0604030504040204" pitchFamily="34" charset="0"/>
                <a:cs typeface="Times New Roman" panose="02020603050405020304" pitchFamily="18" charset="0"/>
              </a:rPr>
              <a:t>Accessible venues or technology</a:t>
            </a:r>
          </a:p>
          <a:p>
            <a:pPr marL="914400" lvl="1" indent="-457200">
              <a:spcAft>
                <a:spcPts val="1200"/>
              </a:spcAft>
              <a:buFont typeface="Arial" panose="020B0604020202020204" pitchFamily="34" charset="0"/>
              <a:buChar char="•"/>
            </a:pPr>
            <a:r>
              <a:rPr lang="en-GB" sz="2800" dirty="0">
                <a:latin typeface="Verdana" panose="020B0604030504040204" pitchFamily="34" charset="0"/>
                <a:cs typeface="Times New Roman" panose="02020603050405020304" pitchFamily="18" charset="0"/>
              </a:rPr>
              <a:t>Opportunities to feedback (on the day and after)</a:t>
            </a:r>
          </a:p>
          <a:p>
            <a:endParaRPr lang="en-US" sz="2800" dirty="0"/>
          </a:p>
        </p:txBody>
      </p:sp>
    </p:spTree>
    <p:extLst>
      <p:ext uri="{BB962C8B-B14F-4D97-AF65-F5344CB8AC3E}">
        <p14:creationId xmlns:p14="http://schemas.microsoft.com/office/powerpoint/2010/main" val="2058092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10C4D00E-8C88-B74A-9BC2-B734319FEB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6" name="Rectangle 5">
            <a:extLst>
              <a:ext uri="{FF2B5EF4-FFF2-40B4-BE49-F238E27FC236}">
                <a16:creationId xmlns:a16="http://schemas.microsoft.com/office/drawing/2014/main" id="{03A0F5AF-9143-8D49-9682-480333045369}"/>
              </a:ext>
            </a:extLst>
          </p:cNvPr>
          <p:cNvSpPr/>
          <p:nvPr/>
        </p:nvSpPr>
        <p:spPr>
          <a:xfrm>
            <a:off x="0" y="968542"/>
            <a:ext cx="12192000" cy="692690"/>
          </a:xfrm>
          <a:prstGeom prst="rect">
            <a:avLst/>
          </a:prstGeom>
        </p:spPr>
        <p:txBody>
          <a:bodyPr wrap="square">
            <a:spAutoFit/>
          </a:bodyPr>
          <a:lstStyle/>
          <a:p>
            <a:pPr algn="ctr">
              <a:lnSpc>
                <a:spcPct val="107000"/>
              </a:lnSpc>
              <a:spcAft>
                <a:spcPts val="800"/>
              </a:spcAft>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My Involvement Profile</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4507CA0D-95BB-2E49-9BE5-0F0E82FDAE3A}"/>
              </a:ext>
            </a:extLst>
          </p:cNvPr>
          <p:cNvSpPr txBox="1"/>
          <p:nvPr/>
        </p:nvSpPr>
        <p:spPr>
          <a:xfrm>
            <a:off x="652463" y="1789820"/>
            <a:ext cx="10887074" cy="2862322"/>
          </a:xfrm>
          <a:prstGeom prst="rect">
            <a:avLst/>
          </a:prstGeom>
          <a:noFill/>
        </p:spPr>
        <p:txBody>
          <a:bodyPr wrap="square" rtlCol="0">
            <a:spAutoFit/>
          </a:bodyPr>
          <a:lstStyle/>
          <a:p>
            <a:r>
              <a:rPr lang="en-US" sz="2800" dirty="0">
                <a:latin typeface="Verdana" panose="020B0604030504040204" pitchFamily="34" charset="0"/>
                <a:ea typeface="Verdana" panose="020B0604030504040204" pitchFamily="34" charset="0"/>
                <a:cs typeface="Verdana" panose="020B0604030504040204" pitchFamily="34" charset="0"/>
              </a:rPr>
              <a:t>Shaping Our Lives new service launching later this year</a:t>
            </a:r>
          </a:p>
          <a:p>
            <a:endParaRPr lang="en-US" sz="2800" dirty="0">
              <a:latin typeface="Verdana" panose="020B0604030504040204" pitchFamily="34" charset="0"/>
              <a:ea typeface="Verdana" panose="020B0604030504040204" pitchFamily="34" charset="0"/>
              <a:cs typeface="Verdana" panose="020B0604030504040204" pitchFamily="34" charset="0"/>
            </a:endParaRPr>
          </a:p>
          <a:p>
            <a:endParaRPr lang="en-US" sz="2800" dirty="0">
              <a:latin typeface="Verdana" panose="020B0604030504040204" pitchFamily="34" charset="0"/>
              <a:ea typeface="Verdana" panose="020B0604030504040204" pitchFamily="34" charset="0"/>
              <a:cs typeface="Verdana" panose="020B0604030504040204" pitchFamily="34" charset="0"/>
            </a:endParaRPr>
          </a:p>
          <a:p>
            <a:r>
              <a:rPr lang="en-US" sz="3200" dirty="0">
                <a:latin typeface="Verdana" panose="020B0604030504040204" pitchFamily="34" charset="0"/>
                <a:ea typeface="Verdana" panose="020B0604030504040204" pitchFamily="34" charset="0"/>
                <a:cs typeface="Verdana" panose="020B0604030504040204" pitchFamily="34" charset="0"/>
              </a:rPr>
              <a:t>“Yes, it is difficult to remember them all when asked, it often ends up being an evolving process of the requirement being revealed as things go wrong”</a:t>
            </a:r>
          </a:p>
        </p:txBody>
      </p:sp>
    </p:spTree>
    <p:extLst>
      <p:ext uri="{BB962C8B-B14F-4D97-AF65-F5344CB8AC3E}">
        <p14:creationId xmlns:p14="http://schemas.microsoft.com/office/powerpoint/2010/main" val="3809480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5F75DEAD-2C9B-FD47-82BD-EC866EC2BA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5" name="Rectangle 4">
            <a:extLst>
              <a:ext uri="{FF2B5EF4-FFF2-40B4-BE49-F238E27FC236}">
                <a16:creationId xmlns:a16="http://schemas.microsoft.com/office/drawing/2014/main" id="{3446B17F-D158-9847-9735-BE969BA25C7F}"/>
              </a:ext>
            </a:extLst>
          </p:cNvPr>
          <p:cNvSpPr/>
          <p:nvPr/>
        </p:nvSpPr>
        <p:spPr>
          <a:xfrm>
            <a:off x="338137" y="1796075"/>
            <a:ext cx="11515725" cy="4355231"/>
          </a:xfrm>
          <a:prstGeom prst="rect">
            <a:avLst/>
          </a:prstGeom>
        </p:spPr>
        <p:txBody>
          <a:bodyPr wrap="square">
            <a:spAutoFit/>
          </a:bodyPr>
          <a:lstStyle/>
          <a:p>
            <a:pPr>
              <a:lnSpc>
                <a:spcPct val="107000"/>
              </a:lnSpc>
              <a:spcAft>
                <a:spcPts val="2400"/>
              </a:spcAft>
            </a:pPr>
            <a:r>
              <a:rPr lang="en-GB" sz="2800" dirty="0">
                <a:solidFill>
                  <a:srgbClr val="333333"/>
                </a:solidFill>
                <a:latin typeface="Verdana" panose="020B0604030504040204" pitchFamily="34" charset="0"/>
                <a:ea typeface="Verdana" panose="020B0604030504040204" pitchFamily="34" charset="0"/>
                <a:cs typeface="Verdana" panose="020B0604030504040204" pitchFamily="34" charset="0"/>
              </a:rPr>
              <a:t>"Funders of research and projects do not understand the complexity and time constraints of 'truly' survivor / user led research processes. </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a:p>
            <a:pPr>
              <a:lnSpc>
                <a:spcPct val="107000"/>
              </a:lnSpc>
              <a:spcAft>
                <a:spcPts val="2400"/>
              </a:spcAft>
            </a:pPr>
            <a:r>
              <a:rPr lang="en-GB" sz="2800" dirty="0">
                <a:solidFill>
                  <a:srgbClr val="333333"/>
                </a:solidFill>
                <a:latin typeface="Verdana" panose="020B0604030504040204" pitchFamily="34" charset="0"/>
                <a:ea typeface="Verdana" panose="020B0604030504040204" pitchFamily="34" charset="0"/>
                <a:cs typeface="Verdana" panose="020B0604030504040204" pitchFamily="34" charset="0"/>
              </a:rPr>
              <a:t>If we are 'experts by experience' then we are excluded from being peer reviewers by many funders of research, if we do not have an academic post we are excluded from applying in our own rite altogether. </a:t>
            </a:r>
          </a:p>
          <a:p>
            <a:pPr>
              <a:lnSpc>
                <a:spcPct val="107000"/>
              </a:lnSpc>
              <a:spcAft>
                <a:spcPts val="2400"/>
              </a:spcAft>
            </a:pPr>
            <a:r>
              <a:rPr lang="en-GB" sz="2800" dirty="0">
                <a:solidFill>
                  <a:srgbClr val="333333"/>
                </a:solidFill>
                <a:latin typeface="Verdana" panose="020B0604030504040204" pitchFamily="34" charset="0"/>
                <a:ea typeface="Verdana" panose="020B0604030504040204" pitchFamily="34" charset="0"/>
                <a:cs typeface="Verdana" panose="020B0604030504040204" pitchFamily="34" charset="0"/>
              </a:rPr>
              <a:t>We are in a catch 22 situation."</a:t>
            </a:r>
            <a:endParaRPr lang="en-GB" sz="28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a16="http://schemas.microsoft.com/office/drawing/2014/main" id="{CC91D6B1-73F9-284F-A378-1FC4D63A6873}"/>
              </a:ext>
            </a:extLst>
          </p:cNvPr>
          <p:cNvSpPr/>
          <p:nvPr/>
        </p:nvSpPr>
        <p:spPr>
          <a:xfrm>
            <a:off x="0" y="931938"/>
            <a:ext cx="12192000" cy="692690"/>
          </a:xfrm>
          <a:prstGeom prst="rect">
            <a:avLst/>
          </a:prstGeom>
        </p:spPr>
        <p:txBody>
          <a:bodyPr wrap="square">
            <a:spAutoFit/>
          </a:bodyPr>
          <a:lstStyle/>
          <a:p>
            <a:pPr algn="ctr">
              <a:lnSpc>
                <a:spcPct val="107000"/>
              </a:lnSpc>
              <a:spcAft>
                <a:spcPts val="800"/>
              </a:spcAft>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Summary</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2826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9C2BB487-547C-0B4D-AF38-C618787825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6" name="Rectangle 5">
            <a:extLst>
              <a:ext uri="{FF2B5EF4-FFF2-40B4-BE49-F238E27FC236}">
                <a16:creationId xmlns:a16="http://schemas.microsoft.com/office/drawing/2014/main" id="{3DD5E8F7-6D67-D242-9CA1-D54052671010}"/>
              </a:ext>
            </a:extLst>
          </p:cNvPr>
          <p:cNvSpPr/>
          <p:nvPr/>
        </p:nvSpPr>
        <p:spPr>
          <a:xfrm>
            <a:off x="0" y="931938"/>
            <a:ext cx="12192000" cy="692690"/>
          </a:xfrm>
          <a:prstGeom prst="rect">
            <a:avLst/>
          </a:prstGeom>
        </p:spPr>
        <p:txBody>
          <a:bodyPr wrap="square">
            <a:spAutoFit/>
          </a:bodyPr>
          <a:lstStyle/>
          <a:p>
            <a:pPr algn="ctr">
              <a:lnSpc>
                <a:spcPct val="107000"/>
              </a:lnSpc>
              <a:spcAft>
                <a:spcPts val="800"/>
              </a:spcAft>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Contact Details</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1C0B1A05-3299-A54E-8E32-2BFFFC1CADDC}"/>
              </a:ext>
            </a:extLst>
          </p:cNvPr>
          <p:cNvSpPr txBox="1"/>
          <p:nvPr/>
        </p:nvSpPr>
        <p:spPr>
          <a:xfrm>
            <a:off x="0" y="1951672"/>
            <a:ext cx="12192000" cy="3385542"/>
          </a:xfrm>
          <a:prstGeom prst="rect">
            <a:avLst/>
          </a:prstGeom>
          <a:noFill/>
        </p:spPr>
        <p:txBody>
          <a:bodyPr wrap="square" rtlCol="0">
            <a:spAutoFit/>
          </a:bodyPr>
          <a:lstStyle/>
          <a:p>
            <a:pPr lvl="7"/>
            <a:r>
              <a:rPr lang="en-US" sz="2800" dirty="0">
                <a:latin typeface="Verdana" panose="020B0604030504040204" pitchFamily="34" charset="0"/>
                <a:ea typeface="Verdana" panose="020B0604030504040204" pitchFamily="34" charset="0"/>
                <a:cs typeface="Verdana" panose="020B0604030504040204" pitchFamily="34" charset="0"/>
              </a:rPr>
              <a:t>Becki </a:t>
            </a:r>
            <a:r>
              <a:rPr lang="en-US" sz="2800" dirty="0" err="1">
                <a:latin typeface="Verdana" panose="020B0604030504040204" pitchFamily="34" charset="0"/>
                <a:ea typeface="Verdana" panose="020B0604030504040204" pitchFamily="34" charset="0"/>
                <a:cs typeface="Verdana" panose="020B0604030504040204" pitchFamily="34" charset="0"/>
              </a:rPr>
              <a:t>Meakin</a:t>
            </a:r>
            <a:endParaRPr lang="en-US" sz="2800" dirty="0">
              <a:latin typeface="Verdana" panose="020B0604030504040204" pitchFamily="34" charset="0"/>
              <a:ea typeface="Verdana" panose="020B0604030504040204" pitchFamily="34" charset="0"/>
              <a:cs typeface="Verdana" panose="020B0604030504040204" pitchFamily="34" charset="0"/>
            </a:endParaRPr>
          </a:p>
          <a:p>
            <a:pPr lvl="7"/>
            <a:endParaRPr lang="en-US" sz="2800" dirty="0">
              <a:latin typeface="Verdana" panose="020B0604030504040204" pitchFamily="34" charset="0"/>
              <a:ea typeface="Verdana" panose="020B0604030504040204" pitchFamily="34" charset="0"/>
              <a:cs typeface="Verdana" panose="020B0604030504040204" pitchFamily="34" charset="0"/>
            </a:endParaRPr>
          </a:p>
          <a:p>
            <a:pPr lvl="7"/>
            <a:r>
              <a:rPr lang="en-US" sz="2800" dirty="0">
                <a:latin typeface="Verdana" panose="020B0604030504040204" pitchFamily="34" charset="0"/>
                <a:ea typeface="Verdana" panose="020B0604030504040204" pitchFamily="34" charset="0"/>
                <a:cs typeface="Verdana" panose="020B0604030504040204" pitchFamily="34" charset="0"/>
                <a:hlinkClick r:id="rId3"/>
              </a:rPr>
              <a:t>becki@shapingourlives.org.uk</a:t>
            </a:r>
            <a:endParaRPr lang="en-US" sz="2800" dirty="0">
              <a:latin typeface="Verdana" panose="020B0604030504040204" pitchFamily="34" charset="0"/>
              <a:ea typeface="Verdana" panose="020B0604030504040204" pitchFamily="34" charset="0"/>
              <a:cs typeface="Verdana" panose="020B0604030504040204" pitchFamily="34" charset="0"/>
            </a:endParaRPr>
          </a:p>
          <a:p>
            <a:pPr lvl="7"/>
            <a:endParaRPr lang="en-US" sz="2800" dirty="0">
              <a:latin typeface="Verdana" panose="020B0604030504040204" pitchFamily="34" charset="0"/>
              <a:ea typeface="Verdana" panose="020B0604030504040204" pitchFamily="34" charset="0"/>
              <a:cs typeface="Verdana" panose="020B0604030504040204" pitchFamily="34" charset="0"/>
            </a:endParaRPr>
          </a:p>
          <a:p>
            <a:pPr lvl="7"/>
            <a:r>
              <a:rPr lang="en-GB" sz="2800" cap="all" dirty="0">
                <a:latin typeface="Verdana" panose="020B0604030504040204" pitchFamily="34" charset="0"/>
                <a:ea typeface="Verdana" panose="020B0604030504040204" pitchFamily="34" charset="0"/>
                <a:cs typeface="Verdana" panose="020B0604030504040204" pitchFamily="34" charset="0"/>
              </a:rPr>
              <a:t>07956 424511</a:t>
            </a:r>
          </a:p>
          <a:p>
            <a:pPr lvl="7"/>
            <a:endParaRPr lang="en-US" sz="2800" dirty="0">
              <a:latin typeface="Verdana" panose="020B0604030504040204" pitchFamily="34" charset="0"/>
              <a:ea typeface="Verdana" panose="020B0604030504040204" pitchFamily="34" charset="0"/>
              <a:cs typeface="Verdana" panose="020B0604030504040204" pitchFamily="34" charset="0"/>
            </a:endParaRPr>
          </a:p>
          <a:p>
            <a:pPr lvl="7"/>
            <a:r>
              <a:rPr lang="en-US" sz="2800" dirty="0" err="1">
                <a:latin typeface="Verdana" panose="020B0604030504040204" pitchFamily="34" charset="0"/>
                <a:ea typeface="Verdana" panose="020B0604030504040204" pitchFamily="34" charset="0"/>
                <a:cs typeface="Verdana" panose="020B0604030504040204" pitchFamily="34" charset="0"/>
              </a:rPr>
              <a:t>www.shapingourlives.org.uk</a:t>
            </a:r>
            <a:endParaRPr lang="en-US" sz="28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959673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3892010D-1CBC-734B-B462-518DAE7EA0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5" name="Rectangle 4">
            <a:extLst>
              <a:ext uri="{FF2B5EF4-FFF2-40B4-BE49-F238E27FC236}">
                <a16:creationId xmlns:a16="http://schemas.microsoft.com/office/drawing/2014/main" id="{1E62E3E0-3483-3F48-879E-B571CCC8201C}"/>
              </a:ext>
            </a:extLst>
          </p:cNvPr>
          <p:cNvSpPr/>
          <p:nvPr/>
        </p:nvSpPr>
        <p:spPr>
          <a:xfrm>
            <a:off x="590549" y="1305091"/>
            <a:ext cx="11010900" cy="2685992"/>
          </a:xfrm>
          <a:prstGeom prst="rect">
            <a:avLst/>
          </a:prstGeom>
        </p:spPr>
        <p:txBody>
          <a:bodyPr wrap="square">
            <a:spAutoFit/>
          </a:bodyPr>
          <a:lstStyle/>
          <a:p>
            <a:endParaRPr lang="en-GB" dirty="0">
              <a:latin typeface="Calibri" panose="020F0502020204030204" pitchFamily="34" charset="0"/>
              <a:ea typeface="Calibri" panose="020F0502020204030204" pitchFamily="34" charset="0"/>
              <a:cs typeface="Calibri" panose="020F0502020204030204" pitchFamily="34" charset="0"/>
            </a:endParaRPr>
          </a:p>
          <a:p>
            <a:r>
              <a:rPr lang="en-GB" dirty="0">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2800" dirty="0">
                <a:effectLst/>
                <a:latin typeface="Verdana" panose="020B0604030504040204" pitchFamily="34" charset="0"/>
                <a:ea typeface="Verdana" panose="020B0604030504040204" pitchFamily="34" charset="0"/>
                <a:cs typeface="Verdana" panose="020B0604030504040204" pitchFamily="34" charset="0"/>
              </a:rPr>
              <a:t>We work with people, especially those facing the biggest barriers, to build better more inclusive services and support.</a:t>
            </a:r>
          </a:p>
          <a:p>
            <a:r>
              <a:rPr lang="en-GB" dirty="0">
                <a:latin typeface="Verdana" panose="020B0604030504040204" pitchFamily="34" charset="0"/>
                <a:ea typeface="Verdana" panose="020B0604030504040204" pitchFamily="34" charset="0"/>
                <a:cs typeface="Verdana" panose="020B0604030504040204" pitchFamily="34" charset="0"/>
              </a:rPr>
              <a:t> </a:t>
            </a:r>
          </a:p>
          <a:p>
            <a:r>
              <a:rPr lang="en-GB" dirty="0">
                <a:latin typeface="Calibri" panose="020F0502020204030204" pitchFamily="34" charset="0"/>
                <a:ea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797D7F79-6CA3-E449-9DFE-EC9A4699B608}"/>
              </a:ext>
            </a:extLst>
          </p:cNvPr>
          <p:cNvSpPr txBox="1"/>
          <p:nvPr/>
        </p:nvSpPr>
        <p:spPr>
          <a:xfrm>
            <a:off x="0" y="951148"/>
            <a:ext cx="12192000" cy="707886"/>
          </a:xfrm>
          <a:prstGeom prst="rect">
            <a:avLst/>
          </a:prstGeom>
          <a:noFill/>
        </p:spPr>
        <p:txBody>
          <a:bodyPr wrap="square" rtlCol="0">
            <a:spAutoFit/>
          </a:bodyPr>
          <a:lstStyle/>
          <a:p>
            <a:pPr algn="ctr"/>
            <a:r>
              <a:rPr lang="en-GB" sz="4000" b="1" dirty="0">
                <a:solidFill>
                  <a:srgbClr val="00847E"/>
                </a:solidFill>
                <a:latin typeface="Verdana" panose="020B0604030504040204" pitchFamily="34" charset="0"/>
                <a:ea typeface="Verdana" panose="020B0604030504040204" pitchFamily="34" charset="0"/>
                <a:cs typeface="Verdana" panose="020B0604030504040204" pitchFamily="34" charset="0"/>
              </a:rPr>
              <a:t>About Shaping Our Lives</a:t>
            </a:r>
            <a:endParaRPr lang="en-US" sz="4000" b="1" dirty="0">
              <a:solidFill>
                <a:srgbClr val="00847E"/>
              </a:solidFill>
              <a:latin typeface="Verdana" panose="020B0604030504040204" pitchFamily="34" charset="0"/>
              <a:ea typeface="Verdana" panose="020B0604030504040204" pitchFamily="34" charset="0"/>
              <a:cs typeface="Verdana" panose="020B0604030504040204" pitchFamily="34" charset="0"/>
            </a:endParaRPr>
          </a:p>
        </p:txBody>
      </p:sp>
      <p:sp>
        <p:nvSpPr>
          <p:cNvPr id="7" name="TextBox 6">
            <a:extLst>
              <a:ext uri="{FF2B5EF4-FFF2-40B4-BE49-F238E27FC236}">
                <a16:creationId xmlns:a16="http://schemas.microsoft.com/office/drawing/2014/main" id="{3A4BDF50-FC40-9D49-8093-31B9CDA8CA5D}"/>
              </a:ext>
            </a:extLst>
          </p:cNvPr>
          <p:cNvSpPr txBox="1"/>
          <p:nvPr/>
        </p:nvSpPr>
        <p:spPr>
          <a:xfrm>
            <a:off x="590549" y="3429000"/>
            <a:ext cx="11601451" cy="3016210"/>
          </a:xfrm>
          <a:prstGeom prst="rect">
            <a:avLst/>
          </a:prstGeom>
          <a:noFill/>
        </p:spPr>
        <p:txBody>
          <a:bodyPr wrap="square" rtlCol="0">
            <a:spAutoFit/>
          </a:bodyPr>
          <a:lstStyle/>
          <a:p>
            <a:pPr marL="914400" lvl="1" indent="-457200">
              <a:spcAft>
                <a:spcPts val="2400"/>
              </a:spcAft>
              <a:buFont typeface="Arial" panose="020B0604020202020204" pitchFamily="34" charset="0"/>
              <a:buChar char="•"/>
            </a:pPr>
            <a:r>
              <a:rPr lang="en-GB" sz="2800" dirty="0">
                <a:solidFill>
                  <a:srgbClr val="000000"/>
                </a:solidFill>
                <a:latin typeface="Verdana" panose="020B0604030504040204" pitchFamily="34" charset="0"/>
                <a:ea typeface="Verdana" panose="020B0604030504040204" pitchFamily="34" charset="0"/>
                <a:cs typeface="Verdana" panose="020B0604030504040204" pitchFamily="34" charset="0"/>
              </a:rPr>
              <a:t>Inclusive Involvement practice</a:t>
            </a:r>
            <a:endParaRPr lang="en-GB" sz="800" dirty="0">
              <a:latin typeface="Verdana" panose="020B0604030504040204" pitchFamily="34" charset="0"/>
              <a:ea typeface="Verdana" panose="020B0604030504040204" pitchFamily="34" charset="0"/>
              <a:cs typeface="Verdana" panose="020B0604030504040204" pitchFamily="34" charset="0"/>
            </a:endParaRPr>
          </a:p>
          <a:p>
            <a:pPr marL="914400" lvl="1" indent="-457200">
              <a:spcAft>
                <a:spcPts val="2400"/>
              </a:spcAft>
              <a:buFont typeface="Arial" panose="020B0604020202020204" pitchFamily="34" charset="0"/>
              <a:buChar char="•"/>
            </a:pPr>
            <a:r>
              <a:rPr lang="en-GB" sz="2800" dirty="0">
                <a:solidFill>
                  <a:srgbClr val="000000"/>
                </a:solidFill>
                <a:latin typeface="Verdana" panose="020B0604030504040204" pitchFamily="34" charset="0"/>
                <a:ea typeface="Verdana" panose="020B0604030504040204" pitchFamily="34" charset="0"/>
                <a:cs typeface="Verdana" panose="020B0604030504040204" pitchFamily="34" charset="0"/>
              </a:rPr>
              <a:t>Research about service user experiences</a:t>
            </a:r>
            <a:endParaRPr lang="en-GB" sz="800" dirty="0">
              <a:latin typeface="Verdana" panose="020B0604030504040204" pitchFamily="34" charset="0"/>
              <a:ea typeface="Verdana" panose="020B0604030504040204" pitchFamily="34" charset="0"/>
              <a:cs typeface="Verdana" panose="020B0604030504040204" pitchFamily="34" charset="0"/>
            </a:endParaRPr>
          </a:p>
          <a:p>
            <a:pPr marL="914400" lvl="1" indent="-457200">
              <a:spcAft>
                <a:spcPts val="2400"/>
              </a:spcAft>
              <a:buFont typeface="Arial" panose="020B0604020202020204" pitchFamily="34" charset="0"/>
              <a:buChar char="•"/>
            </a:pPr>
            <a:r>
              <a:rPr lang="en-GB" sz="2800" dirty="0">
                <a:solidFill>
                  <a:srgbClr val="000000"/>
                </a:solidFill>
                <a:latin typeface="Verdana" panose="020B0604030504040204" pitchFamily="34" charset="0"/>
                <a:ea typeface="Verdana" panose="020B0604030504040204" pitchFamily="34" charset="0"/>
                <a:cs typeface="Verdana" panose="020B0604030504040204" pitchFamily="34" charset="0"/>
              </a:rPr>
              <a:t>Network and support for service users and their organisations</a:t>
            </a:r>
            <a:endParaRPr lang="en-GB" sz="28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634228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CA7D1FE4-6A08-C041-9130-00F27317CC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1" y="142876"/>
            <a:ext cx="1814512" cy="1054265"/>
          </a:xfrm>
          <a:prstGeom prst="rect">
            <a:avLst/>
          </a:prstGeom>
        </p:spPr>
      </p:pic>
      <p:sp>
        <p:nvSpPr>
          <p:cNvPr id="6" name="TextBox 5">
            <a:extLst>
              <a:ext uri="{FF2B5EF4-FFF2-40B4-BE49-F238E27FC236}">
                <a16:creationId xmlns:a16="http://schemas.microsoft.com/office/drawing/2014/main" id="{C05CB090-724E-F44A-9A45-5DC7B558B5A9}"/>
              </a:ext>
            </a:extLst>
          </p:cNvPr>
          <p:cNvSpPr txBox="1"/>
          <p:nvPr/>
        </p:nvSpPr>
        <p:spPr>
          <a:xfrm>
            <a:off x="0" y="942976"/>
            <a:ext cx="12192000" cy="1323439"/>
          </a:xfrm>
          <a:prstGeom prst="rect">
            <a:avLst/>
          </a:prstGeom>
          <a:noFill/>
        </p:spPr>
        <p:txBody>
          <a:bodyPr wrap="square" rtlCol="0">
            <a:spAutoFit/>
          </a:bodyPr>
          <a:lstStyle/>
          <a:p>
            <a:pPr algn="ctr"/>
            <a:r>
              <a:rPr lang="en-GB" sz="4000" b="1" dirty="0">
                <a:solidFill>
                  <a:srgbClr val="00847E"/>
                </a:solidFill>
                <a:latin typeface="Verdana" panose="020B0604030504040204" pitchFamily="34" charset="0"/>
                <a:ea typeface="Verdana" panose="020B0604030504040204" pitchFamily="34" charset="0"/>
                <a:cs typeface="Verdana" panose="020B0604030504040204" pitchFamily="34" charset="0"/>
              </a:rPr>
              <a:t>The Inclusive Involvement </a:t>
            </a:r>
          </a:p>
          <a:p>
            <a:pPr algn="ctr"/>
            <a:r>
              <a:rPr lang="en-GB" sz="4000" b="1" dirty="0">
                <a:solidFill>
                  <a:srgbClr val="00847E"/>
                </a:solidFill>
                <a:latin typeface="Verdana" panose="020B0604030504040204" pitchFamily="34" charset="0"/>
                <a:ea typeface="Verdana" panose="020B0604030504040204" pitchFamily="34" charset="0"/>
                <a:cs typeface="Verdana" panose="020B0604030504040204" pitchFamily="34" charset="0"/>
              </a:rPr>
              <a:t>Movement</a:t>
            </a:r>
            <a:endParaRPr lang="en-US" sz="4000" b="1" dirty="0">
              <a:solidFill>
                <a:srgbClr val="00847E"/>
              </a:solidFill>
              <a:latin typeface="Verdana" panose="020B0604030504040204" pitchFamily="34" charset="0"/>
              <a:ea typeface="Verdana" panose="020B0604030504040204" pitchFamily="34" charset="0"/>
              <a:cs typeface="Verdana" panose="020B0604030504040204" pitchFamily="34" charset="0"/>
            </a:endParaRPr>
          </a:p>
        </p:txBody>
      </p:sp>
      <p:sp>
        <p:nvSpPr>
          <p:cNvPr id="7" name="TextBox 6">
            <a:extLst>
              <a:ext uri="{FF2B5EF4-FFF2-40B4-BE49-F238E27FC236}">
                <a16:creationId xmlns:a16="http://schemas.microsoft.com/office/drawing/2014/main" id="{BE3E41C5-4921-5A45-BBAD-57DD2B7BB63B}"/>
              </a:ext>
            </a:extLst>
          </p:cNvPr>
          <p:cNvSpPr txBox="1"/>
          <p:nvPr/>
        </p:nvSpPr>
        <p:spPr>
          <a:xfrm>
            <a:off x="659606" y="2375594"/>
            <a:ext cx="10872788" cy="3539430"/>
          </a:xfrm>
          <a:prstGeom prst="rect">
            <a:avLst/>
          </a:prstGeom>
          <a:noFill/>
        </p:spPr>
        <p:txBody>
          <a:bodyPr wrap="square" rtlCol="0">
            <a:spAutoFit/>
          </a:bodyPr>
          <a:lstStyle/>
          <a:p>
            <a:r>
              <a:rPr lang="en-US" sz="2800" dirty="0">
                <a:latin typeface="Verdana" panose="020B0604030504040204" pitchFamily="34" charset="0"/>
                <a:ea typeface="Verdana" panose="020B0604030504040204" pitchFamily="34" charset="0"/>
                <a:cs typeface="Verdana" panose="020B0604030504040204" pitchFamily="34" charset="0"/>
              </a:rPr>
              <a:t>Supporting individuals to effectively self-advocate for their inclusive involvement</a:t>
            </a:r>
          </a:p>
          <a:p>
            <a:r>
              <a:rPr lang="en-US" sz="2800" dirty="0">
                <a:latin typeface="Verdana" panose="020B0604030504040204" pitchFamily="34" charset="0"/>
                <a:ea typeface="Verdana" panose="020B0604030504040204" pitchFamily="34" charset="0"/>
                <a:cs typeface="Verdana" panose="020B0604030504040204" pitchFamily="34" charset="0"/>
              </a:rPr>
              <a:t> </a:t>
            </a:r>
          </a:p>
          <a:p>
            <a:r>
              <a:rPr lang="en-US" sz="2800" dirty="0">
                <a:latin typeface="Verdana" panose="020B0604030504040204" pitchFamily="34" charset="0"/>
                <a:ea typeface="Verdana" panose="020B0604030504040204" pitchFamily="34" charset="0"/>
                <a:cs typeface="Verdana" panose="020B0604030504040204" pitchFamily="34" charset="0"/>
              </a:rPr>
              <a:t>Supporting providers to use a framework for meaningful involvement, led by service users</a:t>
            </a:r>
          </a:p>
          <a:p>
            <a:endParaRPr lang="en-US" sz="2800" dirty="0">
              <a:latin typeface="Verdana" panose="020B0604030504040204" pitchFamily="34" charset="0"/>
              <a:ea typeface="Verdana" panose="020B0604030504040204" pitchFamily="34" charset="0"/>
              <a:cs typeface="Verdana" panose="020B0604030504040204" pitchFamily="34" charset="0"/>
            </a:endParaRPr>
          </a:p>
          <a:p>
            <a:r>
              <a:rPr lang="en-US" sz="2800" dirty="0">
                <a:latin typeface="Verdana" panose="020B0604030504040204" pitchFamily="34" charset="0"/>
                <a:ea typeface="Verdana" panose="020B0604030504040204" pitchFamily="34" charset="0"/>
                <a:cs typeface="Verdana" panose="020B0604030504040204" pitchFamily="34" charset="0"/>
              </a:rPr>
              <a:t>Sharing involvement opportunities with Disabled people, service users and their </a:t>
            </a:r>
            <a:r>
              <a:rPr lang="en-US" sz="2800" dirty="0" err="1">
                <a:latin typeface="Verdana" panose="020B0604030504040204" pitchFamily="34" charset="0"/>
                <a:ea typeface="Verdana" panose="020B0604030504040204" pitchFamily="34" charset="0"/>
                <a:cs typeface="Verdana" panose="020B0604030504040204" pitchFamily="34" charset="0"/>
              </a:rPr>
              <a:t>carers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99179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A0B749-0BFD-1D4A-A54F-6878C3DC9A68}"/>
              </a:ext>
            </a:extLst>
          </p:cNvPr>
          <p:cNvSpPr/>
          <p:nvPr/>
        </p:nvSpPr>
        <p:spPr>
          <a:xfrm>
            <a:off x="709607" y="1867187"/>
            <a:ext cx="10772775" cy="3619132"/>
          </a:xfrm>
          <a:prstGeom prst="rect">
            <a:avLst/>
          </a:prstGeom>
        </p:spPr>
        <p:txBody>
          <a:bodyPr wrap="square">
            <a:spAutoFit/>
          </a:bodyPr>
          <a:lstStyle/>
          <a:p>
            <a:r>
              <a:rPr lang="en-GB" sz="2800" dirty="0">
                <a:latin typeface="Verdana" panose="020B0604030504040204" pitchFamily="34" charset="0"/>
                <a:ea typeface="Calibri" panose="020F0502020204030204" pitchFamily="34" charset="0"/>
                <a:cs typeface="Times New Roman" panose="02020603050405020304" pitchFamily="18" charset="0"/>
              </a:rPr>
              <a:t>Locked In or Locked Out</a:t>
            </a:r>
          </a:p>
          <a:p>
            <a:pPr marL="457200" indent="-457200">
              <a:buFontTx/>
              <a:buChar char="-"/>
            </a:pPr>
            <a:r>
              <a:rPr lang="en-GB" sz="2800" dirty="0">
                <a:latin typeface="Verdana" panose="020B0604030504040204" pitchFamily="34" charset="0"/>
                <a:ea typeface="Calibri" panose="020F0502020204030204" pitchFamily="34" charset="0"/>
                <a:cs typeface="Times New Roman" panose="02020603050405020304" pitchFamily="18" charset="0"/>
              </a:rPr>
              <a:t>experiences of Disabled people using digital technology during Covid19</a:t>
            </a:r>
          </a:p>
          <a:p>
            <a:pPr marL="457200" indent="-457200">
              <a:buFontTx/>
              <a:buChar char="-"/>
            </a:pPr>
            <a:endParaRPr lang="en-US" sz="2800" dirty="0"/>
          </a:p>
          <a:p>
            <a:pPr>
              <a:lnSpc>
                <a:spcPct val="107000"/>
              </a:lnSpc>
            </a:pPr>
            <a:r>
              <a:rPr lang="en-GB" sz="2800" dirty="0">
                <a:latin typeface="Verdana" panose="020B0604030504040204" pitchFamily="34" charset="0"/>
                <a:ea typeface="Calibri" panose="020F0502020204030204" pitchFamily="34" charset="0"/>
                <a:cs typeface="Times New Roman" panose="02020603050405020304" pitchFamily="18" charset="0"/>
              </a:rPr>
              <a:t>Disabled researchers investigating the use of remote technologies in social work</a:t>
            </a:r>
          </a:p>
          <a:p>
            <a:pPr>
              <a:lnSpc>
                <a:spcPct val="107000"/>
              </a:lnSpc>
            </a:pPr>
            <a:endParaRPr lang="en-GB" sz="2800" dirty="0">
              <a:latin typeface="Verdana"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dirty="0">
                <a:latin typeface="Verdana" panose="020B0604030504040204" pitchFamily="34" charset="0"/>
                <a:ea typeface="Calibri" panose="020F0502020204030204" pitchFamily="34" charset="0"/>
                <a:cs typeface="Times New Roman" panose="02020603050405020304" pitchFamily="18" charset="0"/>
              </a:rPr>
              <a:t>Enablers and barriers to inclusive involvement</a:t>
            </a:r>
          </a:p>
        </p:txBody>
      </p:sp>
      <p:sp>
        <p:nvSpPr>
          <p:cNvPr id="6" name="TextBox 5">
            <a:extLst>
              <a:ext uri="{FF2B5EF4-FFF2-40B4-BE49-F238E27FC236}">
                <a16:creationId xmlns:a16="http://schemas.microsoft.com/office/drawing/2014/main" id="{E084F4F5-5009-4548-91DB-8684F8BABC41}"/>
              </a:ext>
            </a:extLst>
          </p:cNvPr>
          <p:cNvSpPr txBox="1"/>
          <p:nvPr/>
        </p:nvSpPr>
        <p:spPr>
          <a:xfrm>
            <a:off x="-4" y="910878"/>
            <a:ext cx="12191999" cy="984885"/>
          </a:xfrm>
          <a:prstGeom prst="rect">
            <a:avLst/>
          </a:prstGeom>
          <a:noFill/>
        </p:spPr>
        <p:txBody>
          <a:bodyPr wrap="square" rtlCol="0">
            <a:spAutoFit/>
          </a:bodyPr>
          <a:lstStyle/>
          <a:p>
            <a:pPr algn="ct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Today’s Presentation</a:t>
            </a:r>
          </a:p>
          <a:p>
            <a:endParaRPr lang="en-US" dirty="0"/>
          </a:p>
        </p:txBody>
      </p:sp>
      <p:pic>
        <p:nvPicPr>
          <p:cNvPr id="8" name="Picture 7" descr="Shaping Our Lives logo with the strapline 'Inclusive Involvement Maters'">
            <a:extLst>
              <a:ext uri="{FF2B5EF4-FFF2-40B4-BE49-F238E27FC236}">
                <a16:creationId xmlns:a16="http://schemas.microsoft.com/office/drawing/2014/main" id="{78711A4B-73A8-DB48-A489-7060B6A7C8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Tree>
    <p:extLst>
      <p:ext uri="{BB962C8B-B14F-4D97-AF65-F5344CB8AC3E}">
        <p14:creationId xmlns:p14="http://schemas.microsoft.com/office/powerpoint/2010/main" val="31198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3CE904E-830B-0B42-9C56-B332ACDE6121}"/>
              </a:ext>
            </a:extLst>
          </p:cNvPr>
          <p:cNvSpPr/>
          <p:nvPr/>
        </p:nvSpPr>
        <p:spPr>
          <a:xfrm>
            <a:off x="806333" y="1432091"/>
            <a:ext cx="10003622" cy="5425909"/>
          </a:xfrm>
          <a:prstGeom prst="rect">
            <a:avLst/>
          </a:prstGeom>
        </p:spPr>
        <p:txBody>
          <a:bodyPr wrap="square">
            <a:spAutoFit/>
          </a:bodyPr>
          <a:lstStyle/>
          <a:p>
            <a:pPr>
              <a:lnSpc>
                <a:spcPct val="107000"/>
              </a:lnSpc>
              <a:spcAft>
                <a:spcPts val="1200"/>
              </a:spcAft>
            </a:pPr>
            <a:r>
              <a:rPr lang="en-GB" sz="2600" dirty="0">
                <a:latin typeface="Verdana" panose="020B0604030504040204" pitchFamily="34" charset="0"/>
                <a:ea typeface="Calibri" panose="020F0502020204030204" pitchFamily="34" charset="0"/>
                <a:cs typeface="Times New Roman" panose="02020603050405020304" pitchFamily="18" charset="0"/>
              </a:rPr>
              <a:t>90 Disabled people took part</a:t>
            </a:r>
          </a:p>
          <a:p>
            <a:pPr>
              <a:lnSpc>
                <a:spcPct val="107000"/>
              </a:lnSpc>
              <a:spcAft>
                <a:spcPts val="1200"/>
              </a:spcAft>
            </a:pPr>
            <a:r>
              <a:rPr lang="en-GB" sz="2600" dirty="0">
                <a:latin typeface="Verdana" panose="020B0604030504040204" pitchFamily="34" charset="0"/>
                <a:ea typeface="Calibri" panose="020F0502020204030204" pitchFamily="34" charset="0"/>
                <a:cs typeface="Times New Roman" panose="02020603050405020304" pitchFamily="18" charset="0"/>
              </a:rPr>
              <a:t>Broad spectrum of impairment and health conditions, ages and gender</a:t>
            </a:r>
          </a:p>
          <a:p>
            <a:pPr>
              <a:lnSpc>
                <a:spcPct val="107000"/>
              </a:lnSpc>
            </a:pPr>
            <a:r>
              <a:rPr lang="en-GB" sz="2600" dirty="0">
                <a:latin typeface="Verdana" panose="020B0604030504040204" pitchFamily="34" charset="0"/>
                <a:ea typeface="Calibri" panose="020F0502020204030204" pitchFamily="34" charset="0"/>
                <a:cs typeface="Times New Roman" panose="02020603050405020304" pitchFamily="18" charset="0"/>
              </a:rPr>
              <a:t>Investigated:</a:t>
            </a:r>
          </a:p>
          <a:p>
            <a:pPr marL="800100" lvl="1" indent="-342900">
              <a:lnSpc>
                <a:spcPct val="107000"/>
              </a:lnSpc>
              <a:buFont typeface="Arial" panose="020B0604020202020204" pitchFamily="34" charset="0"/>
              <a:buChar char="•"/>
            </a:pPr>
            <a:r>
              <a:rPr lang="en-GB" sz="2400" dirty="0">
                <a:latin typeface="Verdana" panose="020B0604030504040204" pitchFamily="34" charset="0"/>
                <a:ea typeface="Calibri" panose="020F0502020204030204" pitchFamily="34" charset="0"/>
                <a:cs typeface="Times New Roman" panose="02020603050405020304" pitchFamily="18" charset="0"/>
              </a:rPr>
              <a:t>telephone</a:t>
            </a:r>
          </a:p>
          <a:p>
            <a:pPr marL="800100" lvl="1" indent="-342900">
              <a:lnSpc>
                <a:spcPct val="107000"/>
              </a:lnSpc>
              <a:buFont typeface="Arial" panose="020B0604020202020204" pitchFamily="34" charset="0"/>
              <a:buChar char="•"/>
            </a:pPr>
            <a:r>
              <a:rPr lang="en-GB" sz="2400" dirty="0">
                <a:latin typeface="Verdana" panose="020B0604030504040204" pitchFamily="34" charset="0"/>
                <a:ea typeface="Calibri" panose="020F0502020204030204" pitchFamily="34" charset="0"/>
                <a:cs typeface="Times New Roman" panose="02020603050405020304" pitchFamily="18" charset="0"/>
              </a:rPr>
              <a:t>video call</a:t>
            </a:r>
          </a:p>
          <a:p>
            <a:pPr marL="800100" lvl="1" indent="-342900">
              <a:lnSpc>
                <a:spcPct val="107000"/>
              </a:lnSpc>
              <a:spcAft>
                <a:spcPts val="1200"/>
              </a:spcAft>
              <a:buFont typeface="Arial" panose="020B0604020202020204" pitchFamily="34" charset="0"/>
              <a:buChar char="•"/>
            </a:pPr>
            <a:r>
              <a:rPr lang="en-GB" sz="2400" dirty="0">
                <a:latin typeface="Verdana" panose="020B0604030504040204" pitchFamily="34" charset="0"/>
                <a:ea typeface="Calibri" panose="020F0502020204030204" pitchFamily="34" charset="0"/>
                <a:cs typeface="Times New Roman" panose="02020603050405020304" pitchFamily="18" charset="0"/>
              </a:rPr>
              <a:t>video meeting</a:t>
            </a:r>
          </a:p>
          <a:p>
            <a:pPr>
              <a:lnSpc>
                <a:spcPct val="107000"/>
              </a:lnSpc>
            </a:pPr>
            <a:r>
              <a:rPr lang="en-GB" sz="2600" dirty="0">
                <a:latin typeface="Verdana" panose="020B0604030504040204" pitchFamily="34" charset="0"/>
                <a:ea typeface="Calibri" panose="020F0502020204030204" pitchFamily="34" charset="0"/>
                <a:cs typeface="Times New Roman" panose="02020603050405020304" pitchFamily="18" charset="0"/>
              </a:rPr>
              <a:t>Range of audience interactions:</a:t>
            </a:r>
          </a:p>
          <a:p>
            <a:pPr marL="800100" lvl="1" indent="-342900">
              <a:lnSpc>
                <a:spcPct val="107000"/>
              </a:lnSpc>
              <a:buFont typeface="Arial" panose="020B0604020202020204" pitchFamily="34" charset="0"/>
              <a:buChar char="•"/>
            </a:pPr>
            <a:r>
              <a:rPr lang="en-GB" sz="2400" dirty="0">
                <a:latin typeface="Verdana" panose="020B0604030504040204" pitchFamily="34" charset="0"/>
                <a:ea typeface="Calibri" panose="020F0502020204030204" pitchFamily="34" charset="0"/>
                <a:cs typeface="Times New Roman" panose="02020603050405020304" pitchFamily="18" charset="0"/>
              </a:rPr>
              <a:t>family and friends 		</a:t>
            </a:r>
          </a:p>
          <a:p>
            <a:pPr marL="800100" lvl="1" indent="-342900">
              <a:lnSpc>
                <a:spcPct val="107000"/>
              </a:lnSpc>
              <a:buFont typeface="Arial" panose="020B0604020202020204" pitchFamily="34" charset="0"/>
              <a:buChar char="•"/>
            </a:pPr>
            <a:r>
              <a:rPr lang="en-GB" sz="2400" dirty="0">
                <a:latin typeface="Verdana" panose="020B0604030504040204" pitchFamily="34" charset="0"/>
                <a:ea typeface="Calibri" panose="020F0502020204030204" pitchFamily="34" charset="0"/>
                <a:cs typeface="Times New Roman" panose="02020603050405020304" pitchFamily="18" charset="0"/>
              </a:rPr>
              <a:t>leisure</a:t>
            </a:r>
          </a:p>
          <a:p>
            <a:pPr marL="800100" lvl="1" indent="-342900">
              <a:lnSpc>
                <a:spcPct val="107000"/>
              </a:lnSpc>
              <a:buFont typeface="Arial" panose="020B0604020202020204" pitchFamily="34" charset="0"/>
              <a:buChar char="•"/>
            </a:pPr>
            <a:r>
              <a:rPr lang="en-GB" sz="2400" dirty="0">
                <a:latin typeface="Verdana" panose="020B0604030504040204" pitchFamily="34" charset="0"/>
                <a:ea typeface="Calibri" panose="020F0502020204030204" pitchFamily="34" charset="0"/>
                <a:cs typeface="Times New Roman" panose="02020603050405020304" pitchFamily="18" charset="0"/>
              </a:rPr>
              <a:t>health and social care 	</a:t>
            </a:r>
          </a:p>
          <a:p>
            <a:pPr marL="800100" lvl="1" indent="-342900">
              <a:lnSpc>
                <a:spcPct val="107000"/>
              </a:lnSpc>
              <a:spcAft>
                <a:spcPts val="600"/>
              </a:spcAft>
              <a:buFont typeface="Arial" panose="020B0604020202020204" pitchFamily="34" charset="0"/>
              <a:buChar char="•"/>
            </a:pPr>
            <a:r>
              <a:rPr lang="en-GB" sz="2400" dirty="0">
                <a:latin typeface="Verdana" panose="020B0604030504040204" pitchFamily="34" charset="0"/>
                <a:ea typeface="Calibri" panose="020F0502020204030204" pitchFamily="34" charset="0"/>
                <a:cs typeface="Times New Roman" panose="02020603050405020304" pitchFamily="18" charset="0"/>
              </a:rPr>
              <a:t>work and education</a:t>
            </a:r>
          </a:p>
        </p:txBody>
      </p:sp>
      <p:sp>
        <p:nvSpPr>
          <p:cNvPr id="6" name="TextBox 5">
            <a:extLst>
              <a:ext uri="{FF2B5EF4-FFF2-40B4-BE49-F238E27FC236}">
                <a16:creationId xmlns:a16="http://schemas.microsoft.com/office/drawing/2014/main" id="{8312AC20-75FC-574B-89D9-03137A59BB47}"/>
              </a:ext>
            </a:extLst>
          </p:cNvPr>
          <p:cNvSpPr txBox="1"/>
          <p:nvPr/>
        </p:nvSpPr>
        <p:spPr>
          <a:xfrm>
            <a:off x="502250" y="0"/>
            <a:ext cx="12020548" cy="1723549"/>
          </a:xfrm>
          <a:prstGeom prst="rect">
            <a:avLst/>
          </a:prstGeom>
          <a:noFill/>
        </p:spPr>
        <p:txBody>
          <a:bodyPr wrap="square" rtlCol="0">
            <a:spAutoFit/>
          </a:bodyPr>
          <a:lstStyle/>
          <a:p>
            <a:pPr algn="ctr"/>
            <a:r>
              <a:rPr lang="en-GB" sz="44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Locked In or Locked Out</a:t>
            </a: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 </a:t>
            </a:r>
          </a:p>
          <a:p>
            <a:pPr algn="ct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Introduction</a:t>
            </a:r>
          </a:p>
          <a:p>
            <a:pPr algn="ctr"/>
            <a:endParaRPr lang="en-US" dirty="0"/>
          </a:p>
        </p:txBody>
      </p:sp>
      <p:pic>
        <p:nvPicPr>
          <p:cNvPr id="7" name="Picture 6" descr="Shaping Our Lives logo with the strapline 'Inclusive Involvement Maters'">
            <a:extLst>
              <a:ext uri="{FF2B5EF4-FFF2-40B4-BE49-F238E27FC236}">
                <a16:creationId xmlns:a16="http://schemas.microsoft.com/office/drawing/2014/main" id="{472B0B57-E910-FA41-A614-74D6314486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Tree>
    <p:extLst>
      <p:ext uri="{BB962C8B-B14F-4D97-AF65-F5344CB8AC3E}">
        <p14:creationId xmlns:p14="http://schemas.microsoft.com/office/powerpoint/2010/main" val="266293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haping Our Lives logo with the strapline 'Inclusive Involvement Maters'">
            <a:extLst>
              <a:ext uri="{FF2B5EF4-FFF2-40B4-BE49-F238E27FC236}">
                <a16:creationId xmlns:a16="http://schemas.microsoft.com/office/drawing/2014/main" id="{27CA4778-0E3F-2A4D-8490-34402076FC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7" name="TextBox 6">
            <a:extLst>
              <a:ext uri="{FF2B5EF4-FFF2-40B4-BE49-F238E27FC236}">
                <a16:creationId xmlns:a16="http://schemas.microsoft.com/office/drawing/2014/main" id="{33AD7FBE-534C-4C40-A896-DEF072CC0AC8}"/>
              </a:ext>
            </a:extLst>
          </p:cNvPr>
          <p:cNvSpPr txBox="1"/>
          <p:nvPr/>
        </p:nvSpPr>
        <p:spPr>
          <a:xfrm>
            <a:off x="0" y="923627"/>
            <a:ext cx="12192000" cy="984885"/>
          </a:xfrm>
          <a:prstGeom prst="rect">
            <a:avLst/>
          </a:prstGeom>
          <a:noFill/>
        </p:spPr>
        <p:txBody>
          <a:bodyPr wrap="square" rtlCol="0">
            <a:spAutoFit/>
          </a:bodyPr>
          <a:lstStyle/>
          <a:p>
            <a:pPr algn="ct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Findings - positives</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a:p>
            <a:pPr algn="ctr"/>
            <a:endParaRPr lang="en-US" dirty="0"/>
          </a:p>
        </p:txBody>
      </p:sp>
      <p:sp>
        <p:nvSpPr>
          <p:cNvPr id="8" name="TextBox 7">
            <a:extLst>
              <a:ext uri="{FF2B5EF4-FFF2-40B4-BE49-F238E27FC236}">
                <a16:creationId xmlns:a16="http://schemas.microsoft.com/office/drawing/2014/main" id="{89A5391D-2B9C-2D4B-A065-F44E94E9CA38}"/>
              </a:ext>
            </a:extLst>
          </p:cNvPr>
          <p:cNvSpPr txBox="1"/>
          <p:nvPr/>
        </p:nvSpPr>
        <p:spPr>
          <a:xfrm>
            <a:off x="1265202" y="1964055"/>
            <a:ext cx="8975790" cy="3477875"/>
          </a:xfrm>
          <a:prstGeom prst="rect">
            <a:avLst/>
          </a:prstGeom>
          <a:noFill/>
        </p:spPr>
        <p:txBody>
          <a:bodyPr wrap="none" rtlCol="0">
            <a:spAutoFit/>
          </a:bodyPr>
          <a:lstStyle/>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Provides access to people previously excluded</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Time and energy saving</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Safer</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People less aware of impairments</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Flexible working</a:t>
            </a:r>
          </a:p>
        </p:txBody>
      </p:sp>
    </p:spTree>
    <p:extLst>
      <p:ext uri="{BB962C8B-B14F-4D97-AF65-F5344CB8AC3E}">
        <p14:creationId xmlns:p14="http://schemas.microsoft.com/office/powerpoint/2010/main" val="2511868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738E4010-A52E-554B-8F6E-B83F73FA2E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5" name="TextBox 4">
            <a:extLst>
              <a:ext uri="{FF2B5EF4-FFF2-40B4-BE49-F238E27FC236}">
                <a16:creationId xmlns:a16="http://schemas.microsoft.com/office/drawing/2014/main" id="{20D0943B-6A58-894B-AA5B-1833AE8518DD}"/>
              </a:ext>
            </a:extLst>
          </p:cNvPr>
          <p:cNvSpPr txBox="1"/>
          <p:nvPr/>
        </p:nvSpPr>
        <p:spPr>
          <a:xfrm>
            <a:off x="0" y="936307"/>
            <a:ext cx="12192000" cy="984885"/>
          </a:xfrm>
          <a:prstGeom prst="rect">
            <a:avLst/>
          </a:prstGeom>
          <a:noFill/>
        </p:spPr>
        <p:txBody>
          <a:bodyPr wrap="square" rtlCol="0">
            <a:spAutoFit/>
          </a:bodyPr>
          <a:lstStyle/>
          <a:p>
            <a:pPr algn="ct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Findings - negatives</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a:p>
            <a:pPr algn="ctr"/>
            <a:endParaRPr lang="en-US" dirty="0"/>
          </a:p>
        </p:txBody>
      </p:sp>
      <p:sp>
        <p:nvSpPr>
          <p:cNvPr id="6" name="TextBox 5">
            <a:extLst>
              <a:ext uri="{FF2B5EF4-FFF2-40B4-BE49-F238E27FC236}">
                <a16:creationId xmlns:a16="http://schemas.microsoft.com/office/drawing/2014/main" id="{5C818DD6-318E-A547-B3EE-2C0E8E227B63}"/>
              </a:ext>
            </a:extLst>
          </p:cNvPr>
          <p:cNvSpPr txBox="1"/>
          <p:nvPr/>
        </p:nvSpPr>
        <p:spPr>
          <a:xfrm>
            <a:off x="1198962" y="1790698"/>
            <a:ext cx="10016727" cy="4508927"/>
          </a:xfrm>
          <a:prstGeom prst="rect">
            <a:avLst/>
          </a:prstGeom>
          <a:noFill/>
        </p:spPr>
        <p:txBody>
          <a:bodyPr wrap="square" rtlCol="0">
            <a:spAutoFit/>
          </a:bodyPr>
          <a:lstStyle/>
          <a:p>
            <a:pPr marL="457200" indent="-457200">
              <a:spcAft>
                <a:spcPts val="6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Not accessible to all for a range of reasons</a:t>
            </a:r>
          </a:p>
          <a:p>
            <a:pPr marL="1371600" lvl="2" indent="-457200">
              <a:spcAft>
                <a:spcPts val="600"/>
              </a:spcAft>
              <a:buFont typeface="Arial" panose="020B0604020202020204" pitchFamily="34" charset="0"/>
              <a:buChar char="•"/>
            </a:pPr>
            <a:r>
              <a:rPr lang="en-US" sz="2400" dirty="0">
                <a:latin typeface="Verdana" panose="020B0604030504040204" pitchFamily="34" charset="0"/>
                <a:ea typeface="Verdana" panose="020B0604030504040204" pitchFamily="34" charset="0"/>
                <a:cs typeface="Verdana" panose="020B0604030504040204" pitchFamily="34" charset="0"/>
              </a:rPr>
              <a:t>socio-economic</a:t>
            </a:r>
          </a:p>
          <a:p>
            <a:pPr marL="1371600" lvl="2" indent="-457200">
              <a:spcAft>
                <a:spcPts val="600"/>
              </a:spcAft>
              <a:buFont typeface="Arial" panose="020B0604020202020204" pitchFamily="34" charset="0"/>
              <a:buChar char="•"/>
            </a:pPr>
            <a:r>
              <a:rPr lang="en-US" sz="2400" dirty="0">
                <a:latin typeface="Verdana" panose="020B0604030504040204" pitchFamily="34" charset="0"/>
                <a:ea typeface="Verdana" panose="020B0604030504040204" pitchFamily="34" charset="0"/>
                <a:cs typeface="Verdana" panose="020B0604030504040204" pitchFamily="34" charset="0"/>
              </a:rPr>
              <a:t>equipment and training</a:t>
            </a:r>
          </a:p>
          <a:p>
            <a:pPr marL="1371600" lvl="2" indent="-457200">
              <a:spcAft>
                <a:spcPts val="2400"/>
              </a:spcAft>
              <a:buFont typeface="Arial" panose="020B0604020202020204" pitchFamily="34" charset="0"/>
              <a:buChar char="•"/>
            </a:pPr>
            <a:r>
              <a:rPr lang="en-US" sz="2400" dirty="0">
                <a:latin typeface="Verdana" panose="020B0604030504040204" pitchFamily="34" charset="0"/>
                <a:ea typeface="Verdana" panose="020B0604030504040204" pitchFamily="34" charset="0"/>
                <a:cs typeface="Verdana" panose="020B0604030504040204" pitchFamily="34" charset="0"/>
              </a:rPr>
              <a:t>poorly facilitated</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Is not a replacement for face-to-face</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Method varies depending on impairment and health condition</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Social and economic factors</a:t>
            </a:r>
          </a:p>
        </p:txBody>
      </p:sp>
    </p:spTree>
    <p:extLst>
      <p:ext uri="{BB962C8B-B14F-4D97-AF65-F5344CB8AC3E}">
        <p14:creationId xmlns:p14="http://schemas.microsoft.com/office/powerpoint/2010/main" val="696020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59C765B5-5908-304B-B6BB-892637F74B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6" name="Rectangle 5">
            <a:extLst>
              <a:ext uri="{FF2B5EF4-FFF2-40B4-BE49-F238E27FC236}">
                <a16:creationId xmlns:a16="http://schemas.microsoft.com/office/drawing/2014/main" id="{C205AA3D-0693-F840-AD49-49331C0406E1}"/>
              </a:ext>
            </a:extLst>
          </p:cNvPr>
          <p:cNvSpPr/>
          <p:nvPr/>
        </p:nvSpPr>
        <p:spPr>
          <a:xfrm>
            <a:off x="0" y="936326"/>
            <a:ext cx="12192000" cy="692690"/>
          </a:xfrm>
          <a:prstGeom prst="rect">
            <a:avLst/>
          </a:prstGeom>
        </p:spPr>
        <p:txBody>
          <a:bodyPr wrap="square">
            <a:spAutoFit/>
          </a:bodyPr>
          <a:lstStyle/>
          <a:p>
            <a:pPr algn="ctr">
              <a:lnSpc>
                <a:spcPct val="107000"/>
              </a:lnSpc>
              <a:spcAft>
                <a:spcPts val="800"/>
              </a:spcAft>
            </a:pPr>
            <a:r>
              <a:rPr lang="en-GB" sz="40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Getting it right</a:t>
            </a:r>
            <a:endParaRPr lang="en-GB" sz="40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D4A8994E-0619-014A-9025-3502CC2A3EDD}"/>
              </a:ext>
            </a:extLst>
          </p:cNvPr>
          <p:cNvSpPr txBox="1"/>
          <p:nvPr/>
        </p:nvSpPr>
        <p:spPr>
          <a:xfrm>
            <a:off x="1207296" y="1818393"/>
            <a:ext cx="8227958" cy="4216539"/>
          </a:xfrm>
          <a:prstGeom prst="rect">
            <a:avLst/>
          </a:prstGeom>
          <a:noFill/>
        </p:spPr>
        <p:txBody>
          <a:bodyPr wrap="none" rtlCol="0">
            <a:spAutoFit/>
          </a:bodyPr>
          <a:lstStyle/>
          <a:p>
            <a:pPr marL="457200" indent="-457200">
              <a:spcAft>
                <a:spcPts val="2400"/>
              </a:spcAft>
              <a:buFont typeface="Wingdings" pitchFamily="2" charset="2"/>
              <a:buChar char="Ø"/>
            </a:pPr>
            <a:r>
              <a:rPr lang="en-US" sz="2800" dirty="0" err="1">
                <a:latin typeface="Verdana" panose="020B0604030504040204" pitchFamily="34" charset="0"/>
                <a:ea typeface="Verdana" panose="020B0604030504040204" pitchFamily="34" charset="0"/>
                <a:cs typeface="Verdana" panose="020B0604030504040204" pitchFamily="34" charset="0"/>
              </a:rPr>
              <a:t>Personalised</a:t>
            </a:r>
            <a:r>
              <a:rPr lang="en-US" sz="2800" dirty="0">
                <a:latin typeface="Verdana" panose="020B0604030504040204" pitchFamily="34" charset="0"/>
                <a:ea typeface="Verdana" panose="020B0604030504040204" pitchFamily="34" charset="0"/>
                <a:cs typeface="Verdana" panose="020B0604030504040204" pitchFamily="34" charset="0"/>
              </a:rPr>
              <a:t> approach</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Different methods for different activities</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Skilled facilitator and extra support</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Planning and ground rules</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Tech and internet support e.g. dongles</a:t>
            </a:r>
          </a:p>
          <a:p>
            <a:pPr marL="457200" indent="-457200">
              <a:spcAft>
                <a:spcPts val="2400"/>
              </a:spcAft>
              <a:buFont typeface="Wingdings" pitchFamily="2" charset="2"/>
              <a:buChar char="Ø"/>
            </a:pPr>
            <a:r>
              <a:rPr lang="en-US" sz="2800" dirty="0">
                <a:latin typeface="Verdana" panose="020B0604030504040204" pitchFamily="34" charset="0"/>
                <a:ea typeface="Verdana" panose="020B0604030504040204" pitchFamily="34" charset="0"/>
                <a:cs typeface="Verdana" panose="020B0604030504040204" pitchFamily="34" charset="0"/>
              </a:rPr>
              <a:t>Agree reasonable adjustments in advance</a:t>
            </a:r>
          </a:p>
        </p:txBody>
      </p:sp>
    </p:spTree>
    <p:extLst>
      <p:ext uri="{BB962C8B-B14F-4D97-AF65-F5344CB8AC3E}">
        <p14:creationId xmlns:p14="http://schemas.microsoft.com/office/powerpoint/2010/main" val="1156767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ing Our Lives logo with the strapline 'Inclusive Involvement Maters'">
            <a:extLst>
              <a:ext uri="{FF2B5EF4-FFF2-40B4-BE49-F238E27FC236}">
                <a16:creationId xmlns:a16="http://schemas.microsoft.com/office/drawing/2014/main" id="{486634F6-B63E-B54B-80A5-85D1920DA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2" y="142877"/>
            <a:ext cx="1814512" cy="1054265"/>
          </a:xfrm>
          <a:prstGeom prst="rect">
            <a:avLst/>
          </a:prstGeom>
        </p:spPr>
      </p:pic>
      <p:sp>
        <p:nvSpPr>
          <p:cNvPr id="5" name="Rectangle 4">
            <a:extLst>
              <a:ext uri="{FF2B5EF4-FFF2-40B4-BE49-F238E27FC236}">
                <a16:creationId xmlns:a16="http://schemas.microsoft.com/office/drawing/2014/main" id="{95555C65-8A95-2B48-9EE2-477651BBFDD4}"/>
              </a:ext>
            </a:extLst>
          </p:cNvPr>
          <p:cNvSpPr/>
          <p:nvPr/>
        </p:nvSpPr>
        <p:spPr>
          <a:xfrm>
            <a:off x="0" y="928689"/>
            <a:ext cx="12192000" cy="1477264"/>
          </a:xfrm>
          <a:prstGeom prst="rect">
            <a:avLst/>
          </a:prstGeom>
        </p:spPr>
        <p:txBody>
          <a:bodyPr wrap="square">
            <a:spAutoFit/>
          </a:bodyPr>
          <a:lstStyle/>
          <a:p>
            <a:pPr algn="ctr">
              <a:lnSpc>
                <a:spcPct val="107000"/>
              </a:lnSpc>
            </a:pPr>
            <a:r>
              <a:rPr lang="en-GB" sz="44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Digital Technology </a:t>
            </a:r>
          </a:p>
          <a:p>
            <a:pPr algn="ctr">
              <a:lnSpc>
                <a:spcPct val="107000"/>
              </a:lnSpc>
              <a:spcAft>
                <a:spcPts val="800"/>
              </a:spcAft>
            </a:pPr>
            <a:r>
              <a:rPr lang="en-GB" sz="4400" b="1" dirty="0">
                <a:solidFill>
                  <a:srgbClr val="00847E"/>
                </a:solidFill>
                <a:latin typeface="Verdana" panose="020B0604030504040204" pitchFamily="34" charset="0"/>
                <a:ea typeface="Calibri" panose="020F0502020204030204" pitchFamily="34" charset="0"/>
                <a:cs typeface="Times New Roman" panose="02020603050405020304" pitchFamily="18" charset="0"/>
              </a:rPr>
              <a:t>in Social Work</a:t>
            </a:r>
            <a:endParaRPr lang="en-GB" sz="4400" dirty="0">
              <a:solidFill>
                <a:srgbClr val="00847E"/>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F2D91D9D-F60C-1D4B-BF38-3F54E43E663C}"/>
              </a:ext>
            </a:extLst>
          </p:cNvPr>
          <p:cNvSpPr txBox="1"/>
          <p:nvPr/>
        </p:nvSpPr>
        <p:spPr>
          <a:xfrm>
            <a:off x="1381499" y="2978259"/>
            <a:ext cx="9429002" cy="1815882"/>
          </a:xfrm>
          <a:prstGeom prst="rect">
            <a:avLst/>
          </a:prstGeom>
          <a:noFill/>
        </p:spPr>
        <p:txBody>
          <a:bodyPr wrap="square" rtlCol="0">
            <a:spAutoFit/>
          </a:bodyPr>
          <a:lstStyle/>
          <a:p>
            <a:r>
              <a:rPr lang="en-US" sz="2800" dirty="0">
                <a:latin typeface="Verdana" panose="020B0604030504040204" pitchFamily="34" charset="0"/>
                <a:ea typeface="Verdana" panose="020B0604030504040204" pitchFamily="34" charset="0"/>
                <a:cs typeface="Verdana" panose="020B0604030504040204" pitchFamily="34" charset="0"/>
              </a:rPr>
              <a:t>Joint study with King’s College London and the British Association of Social Workers (BASW)</a:t>
            </a:r>
          </a:p>
          <a:p>
            <a:endParaRPr lang="en-US" sz="2800" dirty="0">
              <a:latin typeface="Verdana" panose="020B0604030504040204" pitchFamily="34" charset="0"/>
              <a:ea typeface="Verdana" panose="020B0604030504040204" pitchFamily="34" charset="0"/>
              <a:cs typeface="Verdana" panose="020B0604030504040204" pitchFamily="34" charset="0"/>
            </a:endParaRPr>
          </a:p>
          <a:p>
            <a:r>
              <a:rPr lang="en-US" sz="2800" dirty="0">
                <a:latin typeface="Verdana" panose="020B0604030504040204" pitchFamily="34" charset="0"/>
                <a:ea typeface="Verdana" panose="020B0604030504040204" pitchFamily="34" charset="0"/>
                <a:cs typeface="Verdana" panose="020B0604030504040204" pitchFamily="34" charset="0"/>
              </a:rPr>
              <a:t>Funded by NIHR School of Social Care Research</a:t>
            </a:r>
          </a:p>
        </p:txBody>
      </p:sp>
    </p:spTree>
    <p:extLst>
      <p:ext uri="{BB962C8B-B14F-4D97-AF65-F5344CB8AC3E}">
        <p14:creationId xmlns:p14="http://schemas.microsoft.com/office/powerpoint/2010/main" val="2798522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1407</TotalTime>
  <Words>763</Words>
  <Application>Microsoft Office PowerPoint</Application>
  <PresentationFormat>Widescreen</PresentationFormat>
  <Paragraphs>138</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Roberts</dc:creator>
  <cp:lastModifiedBy>Becki Meakin</cp:lastModifiedBy>
  <cp:revision>31</cp:revision>
  <dcterms:created xsi:type="dcterms:W3CDTF">2021-04-10T11:50:38Z</dcterms:created>
  <dcterms:modified xsi:type="dcterms:W3CDTF">2021-04-13T16:53:51Z</dcterms:modified>
</cp:coreProperties>
</file>